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61" r:id="rId1"/>
    <p:sldMasterId id="2147483850" r:id="rId2"/>
  </p:sldMasterIdLst>
  <p:notesMasterIdLst>
    <p:notesMasterId r:id="rId34"/>
  </p:notesMasterIdLst>
  <p:sldIdLst>
    <p:sldId id="256" r:id="rId3"/>
    <p:sldId id="334" r:id="rId4"/>
    <p:sldId id="257" r:id="rId5"/>
    <p:sldId id="260" r:id="rId6"/>
    <p:sldId id="351" r:id="rId7"/>
    <p:sldId id="329" r:id="rId8"/>
    <p:sldId id="330" r:id="rId9"/>
    <p:sldId id="331" r:id="rId10"/>
    <p:sldId id="274" r:id="rId11"/>
    <p:sldId id="275" r:id="rId12"/>
    <p:sldId id="276" r:id="rId13"/>
    <p:sldId id="277" r:id="rId14"/>
    <p:sldId id="325" r:id="rId15"/>
    <p:sldId id="335" r:id="rId16"/>
    <p:sldId id="336" r:id="rId17"/>
    <p:sldId id="337" r:id="rId18"/>
    <p:sldId id="295" r:id="rId19"/>
    <p:sldId id="296" r:id="rId20"/>
    <p:sldId id="297" r:id="rId21"/>
    <p:sldId id="299" r:id="rId22"/>
    <p:sldId id="352" r:id="rId23"/>
    <p:sldId id="312" r:id="rId24"/>
    <p:sldId id="313" r:id="rId25"/>
    <p:sldId id="321" r:id="rId26"/>
    <p:sldId id="348" r:id="rId27"/>
    <p:sldId id="353" r:id="rId28"/>
    <p:sldId id="332" r:id="rId29"/>
    <p:sldId id="306" r:id="rId30"/>
    <p:sldId id="307" r:id="rId31"/>
    <p:sldId id="308" r:id="rId32"/>
    <p:sldId id="309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6" autoAdjust="0"/>
    <p:restoredTop sz="94660"/>
  </p:normalViewPr>
  <p:slideViewPr>
    <p:cSldViewPr>
      <p:cViewPr varScale="1">
        <p:scale>
          <a:sx n="108" d="100"/>
          <a:sy n="108" d="100"/>
        </p:scale>
        <p:origin x="16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9172D-E0D6-42DF-927C-2E8370264B6D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56CA3-0505-46EA-9D79-D063EC063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45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31731" indent="-281435">
              <a:defRPr>
                <a:solidFill>
                  <a:schemeClr val="tx1"/>
                </a:solidFill>
                <a:latin typeface="Arial" charset="0"/>
              </a:defRPr>
            </a:lvl2pPr>
            <a:lvl3pPr marL="1125741" indent="-225148">
              <a:defRPr>
                <a:solidFill>
                  <a:schemeClr val="tx1"/>
                </a:solidFill>
                <a:latin typeface="Arial" charset="0"/>
              </a:defRPr>
            </a:lvl3pPr>
            <a:lvl4pPr marL="1576037" indent="-225148">
              <a:defRPr>
                <a:solidFill>
                  <a:schemeClr val="tx1"/>
                </a:solidFill>
                <a:latin typeface="Arial" charset="0"/>
              </a:defRPr>
            </a:lvl4pPr>
            <a:lvl5pPr marL="2026333" indent="-225148">
              <a:defRPr>
                <a:solidFill>
                  <a:schemeClr val="tx1"/>
                </a:solidFill>
                <a:latin typeface="Arial" charset="0"/>
              </a:defRPr>
            </a:lvl5pPr>
            <a:lvl6pPr marL="2476630" indent="-2251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26926" indent="-2251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77222" indent="-2251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27518" indent="-2251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C025E83-0394-40CE-9A29-9D33B84D138D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044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DC21727-0292-4FE5-A0F1-CE165B246BF2}" type="slidenum">
              <a:rPr lang="en-US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822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853B55B-976B-435A-8DF9-3C05BF6345C1}" type="slidenum">
              <a:rPr lang="en-US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7215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C8944B0-83A4-4F98-937D-5701C0A73413}" type="slidenum">
              <a:rPr lang="en-US"/>
              <a:pPr/>
              <a:t>27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838" y="4343400"/>
            <a:ext cx="6434137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245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FE22693-B1DA-4302-A6B0-E133351419AC}" type="slidenum">
              <a:rPr lang="en-US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615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5357609-6511-477A-B3F3-88E52BE8707D}" type="slidenum">
              <a:rPr lang="en-US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27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31731" indent="-281435">
              <a:defRPr>
                <a:solidFill>
                  <a:schemeClr val="tx1"/>
                </a:solidFill>
                <a:latin typeface="Arial" charset="0"/>
              </a:defRPr>
            </a:lvl2pPr>
            <a:lvl3pPr marL="1125741" indent="-225148">
              <a:defRPr>
                <a:solidFill>
                  <a:schemeClr val="tx1"/>
                </a:solidFill>
                <a:latin typeface="Arial" charset="0"/>
              </a:defRPr>
            </a:lvl3pPr>
            <a:lvl4pPr marL="1576037" indent="-225148">
              <a:defRPr>
                <a:solidFill>
                  <a:schemeClr val="tx1"/>
                </a:solidFill>
                <a:latin typeface="Arial" charset="0"/>
              </a:defRPr>
            </a:lvl4pPr>
            <a:lvl5pPr marL="2026333" indent="-225148">
              <a:defRPr>
                <a:solidFill>
                  <a:schemeClr val="tx1"/>
                </a:solidFill>
                <a:latin typeface="Arial" charset="0"/>
              </a:defRPr>
            </a:lvl5pPr>
            <a:lvl6pPr marL="2476630" indent="-2251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26926" indent="-2251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77222" indent="-2251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27518" indent="-2251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35B9E66-BF06-40D2-AB86-850183627C91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09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FF624F5-81CC-4E47-A64E-DA23F3460421}" type="slidenum">
              <a:rPr lang="en-US"/>
              <a:pPr/>
              <a:t>7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838" y="4343400"/>
            <a:ext cx="6434137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278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18BB349-0070-4955-AB5B-65395F38F167}" type="slidenum">
              <a:rPr lang="en-US"/>
              <a:pPr/>
              <a:t>8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838" y="4343400"/>
            <a:ext cx="6434137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80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DC606DB-BF5A-4A1F-9DFD-597BC4E69C07}" type="slidenum">
              <a:rPr lang="en-US"/>
              <a:pPr/>
              <a:t>10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838" y="4343400"/>
            <a:ext cx="6434137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195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E7B076E-5619-4B01-A45D-D91C931A68AD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284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F5C8804-14B1-4447-ABE5-F7E632979A2D}" type="slidenum">
              <a:rPr lang="en-US"/>
              <a:pPr/>
              <a:t>12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838" y="4343400"/>
            <a:ext cx="6434137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11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F5C8804-14B1-4447-ABE5-F7E632979A2D}" type="slidenum">
              <a:rPr lang="en-US"/>
              <a:pPr/>
              <a:t>16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838" y="4343400"/>
            <a:ext cx="6434137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063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2B308FC-2561-4D75-917C-452C60C9650D}" type="slidenum">
              <a:rPr lang="en-US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652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07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2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74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607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193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0869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80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896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918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6594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440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141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610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573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828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93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7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092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53561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88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1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79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0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265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ependency_inversion_principl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r.org/templates/story/story.php?storyId=95256794" TargetMode="External"/><Relationship Id="rId2" Type="http://schemas.openxmlformats.org/officeDocument/2006/relationships/hyperlink" Target="http://www.musanim.com/miller1956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en.wikipedia.org/wiki/Open/closed_principle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sf985hc5.asp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ames.slashdot.org/story/14/06/20/2210228/ask-slashdot-best-way-to-learn-c-for-game-programming" TargetMode="External"/><Relationship Id="rId2" Type="http://schemas.openxmlformats.org/officeDocument/2006/relationships/hyperlink" Target="http://programmers.stackexchange.com/questions/125712/for-what-reasons-should-i-choose-c-over-java-and-c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games.slashdot.org/comments.pl?sid=5306573&amp;cid=47296579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tnetperls.com/property" TargetMode="Externa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en-us/library/7c5ka91b.aspx" TargetMode="External"/><Relationship Id="rId2" Type="http://schemas.openxmlformats.org/officeDocument/2006/relationships/hyperlink" Target="http://stackoverflow.com/questions/95910/find-a-private-field-with-reflection" TargetMode="Externa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ms228602(v=vs.90).aspx" TargetMode="External"/><Relationship Id="rId2" Type="http://schemas.openxmlformats.org/officeDocument/2006/relationships/hyperlink" Target="http://it.toolbox.com/blogs/codesharp/java-for-c-developers-21248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stackoverflow.com/questions/212263/how-do-i-move-from-java-to-c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Notes on C#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By: Matt Boggus</a:t>
            </a:r>
          </a:p>
          <a:p>
            <a:r>
              <a:rPr lang="en-US" dirty="0"/>
              <a:t>Some material based on Roger </a:t>
            </a:r>
            <a:r>
              <a:rPr lang="en-US" dirty="0" err="1"/>
              <a:t>Crawfis</a:t>
            </a:r>
            <a:r>
              <a:rPr lang="en-US" dirty="0"/>
              <a:t>’ C# slides</a:t>
            </a:r>
          </a:p>
        </p:txBody>
      </p:sp>
    </p:spTree>
    <p:extLst>
      <p:ext uri="{BB962C8B-B14F-4D97-AF65-F5344CB8AC3E}">
        <p14:creationId xmlns:p14="http://schemas.microsoft.com/office/powerpoint/2010/main" val="1291228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Interfaces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An interface defines a contract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An interface is a type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Contain definitions for methods, properties, indexers, and/or events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Any class or </a:t>
            </a:r>
            <a:r>
              <a:rPr lang="en-US" sz="2400" dirty="0" err="1"/>
              <a:t>struct</a:t>
            </a:r>
            <a:r>
              <a:rPr lang="en-US" sz="2400" dirty="0"/>
              <a:t> implementing an interface must </a:t>
            </a:r>
            <a:r>
              <a:rPr lang="en-US" sz="2400" b="1" i="1" dirty="0"/>
              <a:t>support</a:t>
            </a:r>
            <a:r>
              <a:rPr lang="en-US" sz="2400" dirty="0"/>
              <a:t> all parts of the contract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Interfaces provide no implementation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When a class or </a:t>
            </a:r>
            <a:r>
              <a:rPr lang="en-US" sz="2400" dirty="0" err="1"/>
              <a:t>struct</a:t>
            </a:r>
            <a:r>
              <a:rPr lang="en-US" sz="2400" dirty="0"/>
              <a:t> implements an interface it must provide the implementations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SOLI</a:t>
            </a:r>
            <a:r>
              <a:rPr lang="en-US" sz="2400" u="sng" dirty="0"/>
              <a:t>D</a:t>
            </a:r>
            <a:r>
              <a:rPr lang="en-US" sz="2400" dirty="0"/>
              <a:t>: </a:t>
            </a:r>
            <a:r>
              <a:rPr lang="en-US" sz="2400" dirty="0">
                <a:hlinkClick r:id="rId3"/>
              </a:rPr>
              <a:t>Depend upon abstractions not concretions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2037985567"/>
      </p:ext>
    </p:extLst>
  </p:cSld>
  <p:clrMapOvr>
    <a:masterClrMapping/>
  </p:clrMapOvr>
  <p:transition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“Rigid” interface</a:t>
            </a:r>
          </a:p>
          <a:p>
            <a:pPr lvl="1">
              <a:defRPr/>
            </a:pPr>
            <a:r>
              <a:rPr lang="en-US" dirty="0"/>
              <a:t>Functionality is explicitly defined</a:t>
            </a:r>
          </a:p>
          <a:p>
            <a:pPr lvl="1">
              <a:defRPr/>
            </a:pPr>
            <a:r>
              <a:rPr lang="en-US" dirty="0"/>
              <a:t>Ex: OSU Component Library with its requires/ensures clauses</a:t>
            </a:r>
          </a:p>
          <a:p>
            <a:pPr lvl="1">
              <a:lnSpc>
                <a:spcPct val="90000"/>
              </a:lnSpc>
              <a:defRPr/>
            </a:pPr>
            <a:endParaRPr lang="en-US" dirty="0"/>
          </a:p>
          <a:p>
            <a:pPr>
              <a:lnSpc>
                <a:spcPct val="90000"/>
              </a:lnSpc>
              <a:defRPr/>
            </a:pPr>
            <a:r>
              <a:rPr lang="en-US" dirty="0"/>
              <a:t>“Flexible” interface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Only method signatures are specified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Ex:</a:t>
            </a:r>
          </a:p>
          <a:p>
            <a:pPr marL="457200" lvl="1" indent="0">
              <a:lnSpc>
                <a:spcPct val="90000"/>
              </a:lnSpc>
              <a:buNone/>
              <a:defRPr/>
            </a:pPr>
            <a:r>
              <a:rPr lang="en-US" dirty="0"/>
              <a:t>	</a:t>
            </a:r>
            <a:r>
              <a:rPr lang="en-US" dirty="0" err="1"/>
              <a:t>IBird</a:t>
            </a:r>
            <a:r>
              <a:rPr lang="en-US" dirty="0"/>
              <a:t> interface defines void Fly()</a:t>
            </a:r>
          </a:p>
          <a:p>
            <a:pPr marL="457200" lvl="1" indent="0">
              <a:lnSpc>
                <a:spcPct val="90000"/>
              </a:lnSpc>
              <a:buNone/>
              <a:defRPr/>
            </a:pPr>
            <a:r>
              <a:rPr lang="en-US" dirty="0"/>
              <a:t>	Duck class implements void Fly { </a:t>
            </a:r>
            <a:r>
              <a:rPr lang="en-US" dirty="0" err="1"/>
              <a:t>position.y</a:t>
            </a:r>
            <a:r>
              <a:rPr lang="en-US" dirty="0"/>
              <a:t> += 5; }</a:t>
            </a:r>
          </a:p>
          <a:p>
            <a:pPr marL="457200" lvl="1" indent="0">
              <a:lnSpc>
                <a:spcPct val="90000"/>
              </a:lnSpc>
              <a:buNone/>
              <a:defRPr/>
            </a:pPr>
            <a:r>
              <a:rPr lang="en-US" dirty="0"/>
              <a:t>	Penguin class implements void Fly { // no-op }</a:t>
            </a:r>
          </a:p>
        </p:txBody>
      </p:sp>
    </p:spTree>
    <p:extLst>
      <p:ext uri="{BB962C8B-B14F-4D97-AF65-F5344CB8AC3E}">
        <p14:creationId xmlns:p14="http://schemas.microsoft.com/office/powerpoint/2010/main" val="1349176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533400" y="1600200"/>
            <a:ext cx="6477000" cy="2628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public interface </a:t>
            </a:r>
            <a:r>
              <a:rPr lang="en-US" b="1" dirty="0" err="1">
                <a:latin typeface="Lucida Console" pitchFamily="49" charset="0"/>
              </a:rPr>
              <a:t>IDelete</a:t>
            </a:r>
            <a:r>
              <a:rPr lang="en-US" b="1" dirty="0">
                <a:latin typeface="Lucida Console" pitchFamily="49" charset="0"/>
              </a:rPr>
              <a:t> {</a:t>
            </a: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  void Delete();</a:t>
            </a: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}</a:t>
            </a: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public class </a:t>
            </a:r>
            <a:r>
              <a:rPr lang="en-US" b="1" dirty="0" err="1">
                <a:latin typeface="Lucida Console" pitchFamily="49" charset="0"/>
              </a:rPr>
              <a:t>TextBox</a:t>
            </a:r>
            <a:r>
              <a:rPr lang="en-US" b="1" dirty="0">
                <a:latin typeface="Lucida Console" pitchFamily="49" charset="0"/>
              </a:rPr>
              <a:t> : </a:t>
            </a:r>
            <a:r>
              <a:rPr lang="en-US" b="1" dirty="0" err="1">
                <a:latin typeface="Lucida Console" pitchFamily="49" charset="0"/>
              </a:rPr>
              <a:t>IDelete</a:t>
            </a:r>
            <a:r>
              <a:rPr lang="en-US" b="1" dirty="0">
                <a:latin typeface="Lucida Console" pitchFamily="49" charset="0"/>
              </a:rPr>
              <a:t> {</a:t>
            </a: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  public void Delete() { ... }</a:t>
            </a: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}</a:t>
            </a: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public class </a:t>
            </a:r>
            <a:r>
              <a:rPr lang="en-US" b="1" dirty="0" err="1">
                <a:latin typeface="Lucida Console" pitchFamily="49" charset="0"/>
              </a:rPr>
              <a:t>ImageBox</a:t>
            </a:r>
            <a:r>
              <a:rPr lang="en-US" b="1" dirty="0">
                <a:latin typeface="Lucida Console" pitchFamily="49" charset="0"/>
              </a:rPr>
              <a:t> : </a:t>
            </a:r>
            <a:r>
              <a:rPr lang="en-US" b="1" dirty="0" err="1">
                <a:latin typeface="Lucida Console" pitchFamily="49" charset="0"/>
              </a:rPr>
              <a:t>IDelete</a:t>
            </a:r>
            <a:r>
              <a:rPr lang="en-US" b="1" dirty="0">
                <a:latin typeface="Lucida Console" pitchFamily="49" charset="0"/>
              </a:rPr>
              <a:t> {</a:t>
            </a: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  public void Delete() { ... }</a:t>
            </a: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}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990600" y="4365010"/>
            <a:ext cx="6019800" cy="83099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 lIns="182880" tIns="137160" rIns="182880" bIns="13716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dirty="0" err="1">
                <a:latin typeface="Lucida Console" pitchFamily="49" charset="0"/>
              </a:rPr>
              <a:t>TextBox</a:t>
            </a:r>
            <a:r>
              <a:rPr lang="en-US" b="1" dirty="0">
                <a:latin typeface="Lucida Console" pitchFamily="49" charset="0"/>
              </a:rPr>
              <a:t> </a:t>
            </a:r>
            <a:r>
              <a:rPr lang="en-US" b="1" dirty="0" err="1">
                <a:latin typeface="Lucida Console" pitchFamily="49" charset="0"/>
              </a:rPr>
              <a:t>tb</a:t>
            </a:r>
            <a:r>
              <a:rPr lang="en-US" b="1" dirty="0">
                <a:latin typeface="Lucida Console" pitchFamily="49" charset="0"/>
              </a:rPr>
              <a:t> = new </a:t>
            </a:r>
            <a:r>
              <a:rPr lang="en-US" b="1" dirty="0" err="1">
                <a:latin typeface="Lucida Console" pitchFamily="49" charset="0"/>
              </a:rPr>
              <a:t>TextBox</a:t>
            </a:r>
            <a:r>
              <a:rPr lang="en-US" b="1" dirty="0">
                <a:latin typeface="Lucida Console" pitchFamily="49" charset="0"/>
              </a:rPr>
              <a:t>();</a:t>
            </a:r>
          </a:p>
          <a:p>
            <a:r>
              <a:rPr lang="en-US" b="1" dirty="0" err="1">
                <a:latin typeface="Lucida Console" pitchFamily="49" charset="0"/>
              </a:rPr>
              <a:t>tb.Delete</a:t>
            </a:r>
            <a:r>
              <a:rPr lang="en-US" b="1" dirty="0">
                <a:latin typeface="Lucida Console" pitchFamily="49" charset="0"/>
              </a:rPr>
              <a:t>();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title"/>
          </p:nvPr>
        </p:nvSpPr>
        <p:spPr>
          <a:xfrm>
            <a:off x="800100" y="141088"/>
            <a:ext cx="7543800" cy="1450757"/>
          </a:xfrm>
        </p:spPr>
        <p:txBody>
          <a:bodyPr/>
          <a:lstStyle/>
          <a:p>
            <a:pPr eaLnBrk="1" hangingPunct="1"/>
            <a:r>
              <a:rPr lang="en-US" dirty="0"/>
              <a:t>Interface example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90600" y="5331917"/>
            <a:ext cx="6019800" cy="13849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 lIns="182880" tIns="137160" rIns="182880" bIns="13716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dirty="0" err="1">
                <a:latin typeface="Lucida Console" pitchFamily="49" charset="0"/>
              </a:rPr>
              <a:t>IDelete</a:t>
            </a:r>
            <a:r>
              <a:rPr lang="en-US" b="1" dirty="0">
                <a:latin typeface="Lucida Console" pitchFamily="49" charset="0"/>
              </a:rPr>
              <a:t> </a:t>
            </a:r>
            <a:r>
              <a:rPr lang="en-US" b="1" dirty="0" err="1">
                <a:latin typeface="Lucida Console" pitchFamily="49" charset="0"/>
              </a:rPr>
              <a:t>deletableObj</a:t>
            </a:r>
            <a:r>
              <a:rPr lang="en-US" b="1" dirty="0">
                <a:latin typeface="Lucida Console" pitchFamily="49" charset="0"/>
              </a:rPr>
              <a:t> = new </a:t>
            </a:r>
            <a:r>
              <a:rPr lang="en-US" b="1" dirty="0" err="1">
                <a:latin typeface="Lucida Console" pitchFamily="49" charset="0"/>
              </a:rPr>
              <a:t>ImageBox</a:t>
            </a:r>
            <a:r>
              <a:rPr lang="en-US" b="1" dirty="0">
                <a:latin typeface="Lucida Console" pitchFamily="49" charset="0"/>
              </a:rPr>
              <a:t>();</a:t>
            </a:r>
          </a:p>
          <a:p>
            <a:r>
              <a:rPr lang="en-US" b="1" dirty="0" err="1">
                <a:latin typeface="Lucida Console" pitchFamily="49" charset="0"/>
              </a:rPr>
              <a:t>deletableObj.Delete</a:t>
            </a:r>
            <a:r>
              <a:rPr lang="en-US" b="1" dirty="0">
                <a:latin typeface="Lucida Console" pitchFamily="49" charset="0"/>
              </a:rPr>
              <a:t>();</a:t>
            </a:r>
          </a:p>
          <a:p>
            <a:r>
              <a:rPr lang="en-US" b="1" dirty="0" err="1">
                <a:latin typeface="Lucida Console" pitchFamily="49" charset="0"/>
              </a:rPr>
              <a:t>deletableObj</a:t>
            </a:r>
            <a:r>
              <a:rPr lang="en-US" b="1" dirty="0">
                <a:latin typeface="Lucida Console" pitchFamily="49" charset="0"/>
              </a:rPr>
              <a:t> = new </a:t>
            </a:r>
            <a:r>
              <a:rPr lang="en-US" b="1" dirty="0" err="1">
                <a:latin typeface="Lucida Console" pitchFamily="49" charset="0"/>
              </a:rPr>
              <a:t>TextBox</a:t>
            </a:r>
            <a:r>
              <a:rPr lang="en-US" b="1" dirty="0">
                <a:latin typeface="Lucida Console" pitchFamily="49" charset="0"/>
              </a:rPr>
              <a:t>();</a:t>
            </a:r>
          </a:p>
          <a:p>
            <a:r>
              <a:rPr lang="en-US" b="1" dirty="0" err="1">
                <a:latin typeface="Lucida Console" pitchFamily="49" charset="0"/>
              </a:rPr>
              <a:t>deletableObj.Delete</a:t>
            </a:r>
            <a:r>
              <a:rPr lang="en-US" b="1" dirty="0">
                <a:latin typeface="Lucida Console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348771084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and interface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it simple!</a:t>
            </a:r>
          </a:p>
          <a:p>
            <a:pPr lvl="1"/>
            <a:r>
              <a:rPr lang="en-US" dirty="0">
                <a:hlinkClick r:id="rId2"/>
              </a:rPr>
              <a:t>The Magical Number Seven, Plus or Minus Two</a:t>
            </a:r>
            <a:endParaRPr lang="en-US" dirty="0"/>
          </a:p>
          <a:p>
            <a:pPr lvl="2"/>
            <a:r>
              <a:rPr lang="en-US" dirty="0"/>
              <a:t>The average person can hold 7 ± 2 objects in memory at a time</a:t>
            </a:r>
          </a:p>
          <a:p>
            <a:pPr lvl="2"/>
            <a:r>
              <a:rPr lang="en-US" dirty="0"/>
              <a:t>Experts recall more by “chunking” – combining multiple objects into one</a:t>
            </a:r>
          </a:p>
          <a:p>
            <a:pPr lvl="1"/>
            <a:r>
              <a:rPr lang="en-US" dirty="0">
                <a:hlinkClick r:id="rId3"/>
              </a:rPr>
              <a:t>Think You're Multitasking? Think Again</a:t>
            </a:r>
            <a:endParaRPr lang="en-US" dirty="0"/>
          </a:p>
          <a:p>
            <a:pPr lvl="2"/>
            <a:r>
              <a:rPr lang="en-US" dirty="0"/>
              <a:t>The average person is bad at multi-tasking, so focus on what you’re doing if you want it done well</a:t>
            </a:r>
          </a:p>
          <a:p>
            <a:endParaRPr lang="en-US" dirty="0"/>
          </a:p>
          <a:p>
            <a:r>
              <a:rPr lang="en-US" dirty="0"/>
              <a:t>Only provide the minimum amount of functionality required</a:t>
            </a:r>
          </a:p>
          <a:p>
            <a:pPr lvl="1"/>
            <a:r>
              <a:rPr lang="en-US" dirty="0"/>
              <a:t>S</a:t>
            </a:r>
            <a:r>
              <a:rPr lang="en-US" u="sng" dirty="0"/>
              <a:t>O</a:t>
            </a:r>
            <a:r>
              <a:rPr lang="en-US" dirty="0"/>
              <a:t>LID: </a:t>
            </a:r>
            <a:r>
              <a:rPr lang="en-US" u="sng" dirty="0">
                <a:hlinkClick r:id="rId4"/>
              </a:rPr>
              <a:t>O</a:t>
            </a:r>
            <a:r>
              <a:rPr lang="en-US" dirty="0">
                <a:hlinkClick r:id="rId4"/>
              </a:rPr>
              <a:t>pen to extension, but closed to modification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457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Classes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92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class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784" y="2362200"/>
            <a:ext cx="6887389" cy="4063928"/>
          </a:xfrm>
        </p:spPr>
        <p:txBody>
          <a:bodyPr>
            <a:normAutofit/>
          </a:bodyPr>
          <a:lstStyle/>
          <a:p>
            <a:r>
              <a:rPr lang="en-US" dirty="0"/>
              <a:t>Similar to interfaces</a:t>
            </a:r>
          </a:p>
          <a:p>
            <a:pPr lvl="1"/>
            <a:r>
              <a:rPr lang="en-US" dirty="0"/>
              <a:t>Cannot be instantiated</a:t>
            </a:r>
          </a:p>
          <a:p>
            <a:pPr lvl="1"/>
            <a:r>
              <a:rPr lang="en-US" dirty="0"/>
              <a:t>In some cases, contain no executable code</a:t>
            </a:r>
          </a:p>
          <a:p>
            <a:pPr lvl="1"/>
            <a:r>
              <a:rPr lang="en-US" dirty="0"/>
              <a:t>Can contain method headers/signatures and properties (more on these in a bit), </a:t>
            </a:r>
            <a:r>
              <a:rPr lang="en-US" b="1" dirty="0"/>
              <a:t>but unlike interfaces they can contain concrete elements</a:t>
            </a:r>
            <a:r>
              <a:rPr lang="en-US" dirty="0"/>
              <a:t> like method bodies and fields</a:t>
            </a:r>
          </a:p>
          <a:p>
            <a:endParaRPr lang="en-US" dirty="0"/>
          </a:p>
          <a:p>
            <a:r>
              <a:rPr lang="en-US" dirty="0"/>
              <a:t>Some quirks when working with abstract classes and interfaces</a:t>
            </a:r>
          </a:p>
          <a:p>
            <a:pPr lvl="1"/>
            <a:r>
              <a:rPr lang="en-US" dirty="0"/>
              <a:t>A class that is derived from an abstract class may still implement interfaces</a:t>
            </a:r>
          </a:p>
          <a:p>
            <a:pPr lvl="1"/>
            <a:r>
              <a:rPr lang="en-US" dirty="0"/>
              <a:t>A concrete class may implement an unlimited number of interfaces, but may inherit from only one abstract (or concrete) class</a:t>
            </a:r>
          </a:p>
        </p:txBody>
      </p:sp>
    </p:spTree>
    <p:extLst>
      <p:ext uri="{BB962C8B-B14F-4D97-AF65-F5344CB8AC3E}">
        <p14:creationId xmlns:p14="http://schemas.microsoft.com/office/powerpoint/2010/main" val="12393282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4648200" cy="63294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 lIns="182880" tIns="137160" rIns="182880" bIns="13716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public abstract class Shape</a:t>
            </a: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{</a:t>
            </a: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   protected </a:t>
            </a:r>
            <a:r>
              <a:rPr lang="en-US" b="1" dirty="0" err="1">
                <a:latin typeface="Lucida Console" pitchFamily="49" charset="0"/>
              </a:rPr>
              <a:t>int</a:t>
            </a:r>
            <a:r>
              <a:rPr lang="en-US" b="1" dirty="0">
                <a:latin typeface="Lucida Console" pitchFamily="49" charset="0"/>
              </a:rPr>
              <a:t> x = 50;</a:t>
            </a: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   protected </a:t>
            </a:r>
            <a:r>
              <a:rPr lang="en-US" b="1" dirty="0" err="1">
                <a:latin typeface="Lucida Console" pitchFamily="49" charset="0"/>
              </a:rPr>
              <a:t>int</a:t>
            </a:r>
            <a:r>
              <a:rPr lang="en-US" b="1" dirty="0">
                <a:latin typeface="Lucida Console" pitchFamily="49" charset="0"/>
              </a:rPr>
              <a:t> y = 50;</a:t>
            </a:r>
          </a:p>
          <a:p>
            <a:pPr>
              <a:lnSpc>
                <a:spcPct val="95000"/>
              </a:lnSpc>
            </a:pPr>
            <a:endParaRPr lang="en-US" b="1" dirty="0">
              <a:latin typeface="Lucida Console" pitchFamily="49" charset="0"/>
            </a:endParaRP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   public abstract </a:t>
            </a:r>
            <a:r>
              <a:rPr lang="en-US" b="1" dirty="0" err="1">
                <a:latin typeface="Lucida Console" pitchFamily="49" charset="0"/>
              </a:rPr>
              <a:t>int</a:t>
            </a:r>
            <a:r>
              <a:rPr lang="en-US" b="1" dirty="0">
                <a:latin typeface="Lucida Console" pitchFamily="49" charset="0"/>
              </a:rPr>
              <a:t> Area();</a:t>
            </a: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}</a:t>
            </a:r>
          </a:p>
          <a:p>
            <a:pPr>
              <a:lnSpc>
                <a:spcPct val="95000"/>
              </a:lnSpc>
            </a:pPr>
            <a:endParaRPr lang="en-US" b="1" dirty="0">
              <a:latin typeface="Lucida Console" pitchFamily="49" charset="0"/>
            </a:endParaRP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public class Square : Shape</a:t>
            </a: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{</a:t>
            </a: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   public </a:t>
            </a:r>
            <a:r>
              <a:rPr lang="en-US" b="1" dirty="0" err="1">
                <a:latin typeface="Lucida Console" pitchFamily="49" charset="0"/>
              </a:rPr>
              <a:t>int</a:t>
            </a:r>
            <a:r>
              <a:rPr lang="en-US" b="1" dirty="0">
                <a:latin typeface="Lucida Console" pitchFamily="49" charset="0"/>
              </a:rPr>
              <a:t> width;</a:t>
            </a: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   public </a:t>
            </a:r>
            <a:r>
              <a:rPr lang="en-US" b="1" dirty="0" err="1">
                <a:latin typeface="Lucida Console" pitchFamily="49" charset="0"/>
              </a:rPr>
              <a:t>int</a:t>
            </a:r>
            <a:r>
              <a:rPr lang="en-US" b="1" dirty="0">
                <a:latin typeface="Lucida Console" pitchFamily="49" charset="0"/>
              </a:rPr>
              <a:t> height;</a:t>
            </a:r>
          </a:p>
          <a:p>
            <a:pPr>
              <a:lnSpc>
                <a:spcPct val="95000"/>
              </a:lnSpc>
            </a:pPr>
            <a:endParaRPr lang="en-US" b="1" dirty="0">
              <a:latin typeface="Lucida Console" pitchFamily="49" charset="0"/>
            </a:endParaRP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   public override </a:t>
            </a:r>
            <a:r>
              <a:rPr lang="en-US" b="1" dirty="0" err="1">
                <a:latin typeface="Lucida Console" pitchFamily="49" charset="0"/>
              </a:rPr>
              <a:t>int</a:t>
            </a:r>
            <a:r>
              <a:rPr lang="en-US" b="1" dirty="0">
                <a:latin typeface="Lucida Console" pitchFamily="49" charset="0"/>
              </a:rPr>
              <a:t> Area()</a:t>
            </a: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   {</a:t>
            </a: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	return width * height;</a:t>
            </a: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   }</a:t>
            </a:r>
          </a:p>
          <a:p>
            <a:pPr>
              <a:lnSpc>
                <a:spcPct val="95000"/>
              </a:lnSpc>
            </a:pPr>
            <a:endParaRPr lang="en-US" b="1" dirty="0">
              <a:latin typeface="Lucida Console" pitchFamily="49" charset="0"/>
            </a:endParaRP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   public void </a:t>
            </a:r>
            <a:r>
              <a:rPr lang="en-US" b="1" dirty="0" err="1">
                <a:latin typeface="Lucida Console" pitchFamily="49" charset="0"/>
              </a:rPr>
              <a:t>MoveLeft</a:t>
            </a:r>
            <a:r>
              <a:rPr lang="en-US" b="1" dirty="0">
                <a:latin typeface="Lucida Console" pitchFamily="49" charset="0"/>
              </a:rPr>
              <a:t>()</a:t>
            </a: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   {</a:t>
            </a: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	x--;</a:t>
            </a: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   }</a:t>
            </a:r>
          </a:p>
          <a:p>
            <a:pPr>
              <a:lnSpc>
                <a:spcPct val="95000"/>
              </a:lnSpc>
            </a:pPr>
            <a:r>
              <a:rPr lang="en-US" b="1" dirty="0">
                <a:latin typeface="Lucida Console" pitchFamily="49" charset="0"/>
              </a:rPr>
              <a:t>}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title"/>
          </p:nvPr>
        </p:nvSpPr>
        <p:spPr>
          <a:xfrm>
            <a:off x="4876800" y="304800"/>
            <a:ext cx="3962400" cy="2057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/>
              <a:t>Abstract class example</a:t>
            </a:r>
          </a:p>
        </p:txBody>
      </p:sp>
      <p:sp>
        <p:nvSpPr>
          <p:cNvPr id="2" name="Rectangle 1"/>
          <p:cNvSpPr/>
          <p:nvPr/>
        </p:nvSpPr>
        <p:spPr>
          <a:xfrm>
            <a:off x="5257800" y="2590800"/>
            <a:ext cx="3733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Methods marked as abstract have no bodies and </a:t>
            </a:r>
            <a:r>
              <a:rPr lang="en-US" b="1" dirty="0"/>
              <a:t>must be </a:t>
            </a:r>
            <a:r>
              <a:rPr lang="en-US" dirty="0"/>
              <a:t>overridden</a:t>
            </a:r>
          </a:p>
          <a:p>
            <a:endParaRPr lang="en-US" dirty="0"/>
          </a:p>
          <a:p>
            <a:r>
              <a:rPr lang="en-US" dirty="0"/>
              <a:t>Methods marked as virtual have bodies and </a:t>
            </a:r>
            <a:r>
              <a:rPr lang="en-US" b="1" dirty="0"/>
              <a:t>may be</a:t>
            </a:r>
            <a:r>
              <a:rPr lang="en-US" dirty="0"/>
              <a:t> overridden</a:t>
            </a:r>
          </a:p>
          <a:p>
            <a:endParaRPr lang="en-US" dirty="0"/>
          </a:p>
          <a:p>
            <a:r>
              <a:rPr lang="en-US" dirty="0"/>
              <a:t>See </a:t>
            </a:r>
            <a:r>
              <a:rPr lang="en-US" dirty="0">
                <a:hlinkClick r:id="rId3"/>
              </a:rPr>
              <a:t>http://msdn.microsoft.com/en-us/library/sf985hc5.aspx</a:t>
            </a:r>
            <a:r>
              <a:rPr lang="en-US" dirty="0"/>
              <a:t> for a longer example</a:t>
            </a:r>
          </a:p>
        </p:txBody>
      </p:sp>
    </p:spTree>
    <p:extLst>
      <p:ext uri="{BB962C8B-B14F-4D97-AF65-F5344CB8AC3E}">
        <p14:creationId xmlns:p14="http://schemas.microsoft.com/office/powerpoint/2010/main" val="84627197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internals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3642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this</a:t>
            </a:r>
          </a:p>
        </p:txBody>
      </p:sp>
      <p:sp>
        <p:nvSpPr>
          <p:cNvPr id="34818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The </a:t>
            </a:r>
            <a:r>
              <a:rPr lang="en-US">
                <a:solidFill>
                  <a:schemeClr val="folHlink"/>
                </a:solidFill>
              </a:rPr>
              <a:t>this</a:t>
            </a:r>
            <a:r>
              <a:rPr lang="en-US"/>
              <a:t> keyword is a predefined variable available in non-static function members </a:t>
            </a:r>
          </a:p>
          <a:p>
            <a:pPr lvl="1" eaLnBrk="1" hangingPunct="1"/>
            <a:r>
              <a:rPr lang="en-US"/>
              <a:t>Used to access data and function members unambiguously</a:t>
            </a:r>
          </a:p>
        </p:txBody>
      </p:sp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1295400" y="3048000"/>
            <a:ext cx="5943600" cy="299774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US" sz="1600" b="1" dirty="0">
                <a:latin typeface="Lucida Console" pitchFamily="49" charset="0"/>
              </a:rPr>
              <a:t>public class Person </a:t>
            </a:r>
          </a:p>
          <a:p>
            <a:pPr>
              <a:lnSpc>
                <a:spcPct val="85000"/>
              </a:lnSpc>
            </a:pPr>
            <a:r>
              <a:rPr lang="en-US" sz="1600" b="1" dirty="0">
                <a:latin typeface="Lucida Console" pitchFamily="49" charset="0"/>
              </a:rPr>
              <a:t>{</a:t>
            </a:r>
          </a:p>
          <a:p>
            <a:pPr>
              <a:lnSpc>
                <a:spcPct val="85000"/>
              </a:lnSpc>
            </a:pPr>
            <a:r>
              <a:rPr lang="en-US" sz="1600" b="1" dirty="0">
                <a:latin typeface="Lucida Console" pitchFamily="49" charset="0"/>
              </a:rPr>
              <a:t>  private string name;</a:t>
            </a:r>
          </a:p>
          <a:p>
            <a:pPr>
              <a:lnSpc>
                <a:spcPct val="85000"/>
              </a:lnSpc>
            </a:pPr>
            <a:r>
              <a:rPr lang="en-US" sz="1600" b="1" dirty="0">
                <a:latin typeface="Lucida Console" pitchFamily="49" charset="0"/>
              </a:rPr>
              <a:t>  public Person(string name) </a:t>
            </a:r>
          </a:p>
          <a:p>
            <a:pPr>
              <a:lnSpc>
                <a:spcPct val="85000"/>
              </a:lnSpc>
            </a:pPr>
            <a:r>
              <a:rPr lang="en-US" sz="1600" b="1" dirty="0">
                <a:latin typeface="Lucida Console" pitchFamily="49" charset="0"/>
              </a:rPr>
              <a:t>  {</a:t>
            </a:r>
          </a:p>
          <a:p>
            <a:pPr>
              <a:lnSpc>
                <a:spcPct val="85000"/>
              </a:lnSpc>
            </a:pPr>
            <a:r>
              <a:rPr lang="en-US" sz="1600" b="1" dirty="0">
                <a:latin typeface="Lucida Console" pitchFamily="49" charset="0"/>
              </a:rPr>
              <a:t>    this.name = name;</a:t>
            </a:r>
          </a:p>
          <a:p>
            <a:pPr>
              <a:lnSpc>
                <a:spcPct val="85000"/>
              </a:lnSpc>
            </a:pPr>
            <a:r>
              <a:rPr lang="en-US" sz="1600" b="1" dirty="0">
                <a:latin typeface="Lucida Console" pitchFamily="49" charset="0"/>
              </a:rPr>
              <a:t>  }</a:t>
            </a:r>
          </a:p>
          <a:p>
            <a:pPr>
              <a:lnSpc>
                <a:spcPct val="85000"/>
              </a:lnSpc>
            </a:pPr>
            <a:r>
              <a:rPr lang="en-US" sz="1600" b="1" dirty="0">
                <a:latin typeface="Lucida Console" pitchFamily="49" charset="0"/>
              </a:rPr>
              <a:t>  public void Introduce(Person p)</a:t>
            </a:r>
          </a:p>
          <a:p>
            <a:pPr>
              <a:lnSpc>
                <a:spcPct val="85000"/>
              </a:lnSpc>
            </a:pPr>
            <a:r>
              <a:rPr lang="en-US" sz="1600" b="1" dirty="0">
                <a:latin typeface="Lucida Console" pitchFamily="49" charset="0"/>
              </a:rPr>
              <a:t>  {</a:t>
            </a:r>
          </a:p>
          <a:p>
            <a:pPr>
              <a:lnSpc>
                <a:spcPct val="85000"/>
              </a:lnSpc>
            </a:pPr>
            <a:r>
              <a:rPr lang="en-US" sz="1600" b="1" dirty="0">
                <a:latin typeface="Lucida Console" pitchFamily="49" charset="0"/>
              </a:rPr>
              <a:t>    if (p != this)</a:t>
            </a:r>
          </a:p>
          <a:p>
            <a:pPr>
              <a:lnSpc>
                <a:spcPct val="85000"/>
              </a:lnSpc>
            </a:pPr>
            <a:r>
              <a:rPr lang="en-US" sz="1600" b="1" dirty="0">
                <a:latin typeface="Lucida Console" pitchFamily="49" charset="0"/>
              </a:rPr>
              <a:t>      </a:t>
            </a:r>
            <a:r>
              <a:rPr lang="en-US" sz="1600" b="1" dirty="0" err="1">
                <a:latin typeface="Lucida Console" pitchFamily="49" charset="0"/>
              </a:rPr>
              <a:t>Console.WriteLine</a:t>
            </a:r>
            <a:r>
              <a:rPr lang="en-US" sz="1600" b="1" dirty="0">
                <a:latin typeface="Lucida Console" pitchFamily="49" charset="0"/>
              </a:rPr>
              <a:t>(“Hi, I’m “ + name);</a:t>
            </a:r>
          </a:p>
          <a:p>
            <a:pPr>
              <a:lnSpc>
                <a:spcPct val="85000"/>
              </a:lnSpc>
            </a:pPr>
            <a:r>
              <a:rPr lang="en-US" sz="1600" b="1" dirty="0">
                <a:latin typeface="Lucida Console" pitchFamily="49" charset="0"/>
              </a:rPr>
              <a:t>  }</a:t>
            </a:r>
          </a:p>
          <a:p>
            <a:pPr>
              <a:lnSpc>
                <a:spcPct val="85000"/>
              </a:lnSpc>
            </a:pPr>
            <a:r>
              <a:rPr lang="en-US" sz="1600" b="1" dirty="0">
                <a:latin typeface="Lucida Console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5460493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base</a:t>
            </a:r>
          </a:p>
        </p:txBody>
      </p:sp>
      <p:sp>
        <p:nvSpPr>
          <p:cNvPr id="35843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The </a:t>
            </a:r>
            <a:r>
              <a:rPr lang="en-US">
                <a:solidFill>
                  <a:schemeClr val="folHlink"/>
                </a:solidFill>
              </a:rPr>
              <a:t>base</a:t>
            </a:r>
            <a:r>
              <a:rPr lang="en-US"/>
              <a:t> keyword can be used to access class members that are hidden by similarly named members of the current class</a:t>
            </a:r>
          </a:p>
        </p:txBody>
      </p:sp>
      <p:sp>
        <p:nvSpPr>
          <p:cNvPr id="35844" name="Text Box 2"/>
          <p:cNvSpPr txBox="1">
            <a:spLocks noChangeArrowheads="1"/>
          </p:cNvSpPr>
          <p:nvPr/>
        </p:nvSpPr>
        <p:spPr bwMode="auto">
          <a:xfrm>
            <a:off x="1371600" y="2819400"/>
            <a:ext cx="5715000" cy="331167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US" sz="1600" b="1" dirty="0">
                <a:latin typeface="Lucida Console" pitchFamily="49" charset="0"/>
              </a:rPr>
              <a:t>public class Shape</a:t>
            </a:r>
          </a:p>
          <a:p>
            <a:pPr>
              <a:lnSpc>
                <a:spcPct val="85000"/>
              </a:lnSpc>
            </a:pPr>
            <a:r>
              <a:rPr lang="en-US" sz="1200" b="1" dirty="0">
                <a:latin typeface="Lucida Console" pitchFamily="49" charset="0"/>
              </a:rPr>
              <a:t>{</a:t>
            </a:r>
          </a:p>
          <a:p>
            <a:pPr>
              <a:lnSpc>
                <a:spcPct val="85000"/>
              </a:lnSpc>
            </a:pPr>
            <a:r>
              <a:rPr lang="en-US" sz="1600" b="1" dirty="0">
                <a:latin typeface="Lucida Console" pitchFamily="49" charset="0"/>
              </a:rPr>
              <a:t>  private </a:t>
            </a:r>
            <a:r>
              <a:rPr lang="en-US" sz="1600" b="1" dirty="0" err="1">
                <a:latin typeface="Lucida Console" pitchFamily="49" charset="0"/>
              </a:rPr>
              <a:t>int</a:t>
            </a:r>
            <a:r>
              <a:rPr lang="en-US" sz="1600" b="1" dirty="0">
                <a:latin typeface="Lucida Console" pitchFamily="49" charset="0"/>
              </a:rPr>
              <a:t> x, y;</a:t>
            </a:r>
          </a:p>
          <a:p>
            <a:pPr>
              <a:lnSpc>
                <a:spcPct val="85000"/>
              </a:lnSpc>
            </a:pPr>
            <a:r>
              <a:rPr lang="en-US" sz="1600" b="1" dirty="0">
                <a:latin typeface="Lucida Console" pitchFamily="49" charset="0"/>
              </a:rPr>
              <a:t>  public override string </a:t>
            </a:r>
            <a:r>
              <a:rPr lang="en-US" sz="1600" b="1" dirty="0" err="1">
                <a:latin typeface="Lucida Console" pitchFamily="49" charset="0"/>
              </a:rPr>
              <a:t>ToString</a:t>
            </a:r>
            <a:r>
              <a:rPr lang="en-US" sz="1600" b="1" dirty="0">
                <a:latin typeface="Lucida Console" pitchFamily="49" charset="0"/>
              </a:rPr>
              <a:t>()</a:t>
            </a:r>
          </a:p>
          <a:p>
            <a:pPr>
              <a:lnSpc>
                <a:spcPct val="85000"/>
              </a:lnSpc>
            </a:pPr>
            <a:r>
              <a:rPr lang="en-US" sz="1600" b="1" dirty="0">
                <a:latin typeface="Lucida Console" pitchFamily="49" charset="0"/>
              </a:rPr>
              <a:t>  </a:t>
            </a:r>
            <a:r>
              <a:rPr lang="en-US" sz="1200" b="1" dirty="0">
                <a:latin typeface="Lucida Console" pitchFamily="49" charset="0"/>
              </a:rPr>
              <a:t>{</a:t>
            </a:r>
          </a:p>
          <a:p>
            <a:pPr>
              <a:lnSpc>
                <a:spcPct val="85000"/>
              </a:lnSpc>
            </a:pPr>
            <a:r>
              <a:rPr lang="en-US" sz="1600" b="1" dirty="0">
                <a:latin typeface="Lucida Console" pitchFamily="49" charset="0"/>
              </a:rPr>
              <a:t>    return "x=" + x + ",y=" + y;</a:t>
            </a:r>
          </a:p>
          <a:p>
            <a:pPr>
              <a:lnSpc>
                <a:spcPct val="85000"/>
              </a:lnSpc>
            </a:pPr>
            <a:r>
              <a:rPr lang="en-US" sz="1200" b="1" dirty="0">
                <a:latin typeface="Lucida Console" pitchFamily="49" charset="0"/>
              </a:rPr>
              <a:t>  }</a:t>
            </a:r>
          </a:p>
          <a:p>
            <a:pPr>
              <a:lnSpc>
                <a:spcPct val="85000"/>
              </a:lnSpc>
            </a:pPr>
            <a:r>
              <a:rPr lang="en-US" sz="1200" b="1" dirty="0">
                <a:latin typeface="Lucida Console" pitchFamily="49" charset="0"/>
              </a:rPr>
              <a:t>}</a:t>
            </a:r>
          </a:p>
          <a:p>
            <a:pPr>
              <a:lnSpc>
                <a:spcPct val="85000"/>
              </a:lnSpc>
            </a:pPr>
            <a:r>
              <a:rPr lang="en-US" sz="1600" b="1" dirty="0">
                <a:latin typeface="Lucida Console" pitchFamily="49" charset="0"/>
              </a:rPr>
              <a:t>public class Circle : Shape</a:t>
            </a:r>
          </a:p>
          <a:p>
            <a:pPr>
              <a:lnSpc>
                <a:spcPct val="85000"/>
              </a:lnSpc>
            </a:pPr>
            <a:r>
              <a:rPr lang="en-US" sz="1200" b="1" dirty="0">
                <a:latin typeface="Lucida Console" pitchFamily="49" charset="0"/>
              </a:rPr>
              <a:t>{</a:t>
            </a:r>
          </a:p>
          <a:p>
            <a:pPr>
              <a:lnSpc>
                <a:spcPct val="85000"/>
              </a:lnSpc>
            </a:pPr>
            <a:r>
              <a:rPr lang="en-US" sz="1600" b="1" dirty="0">
                <a:latin typeface="Lucida Console" pitchFamily="49" charset="0"/>
              </a:rPr>
              <a:t>  private </a:t>
            </a:r>
            <a:r>
              <a:rPr lang="en-US" sz="1600" b="1" dirty="0" err="1">
                <a:latin typeface="Lucida Console" pitchFamily="49" charset="0"/>
              </a:rPr>
              <a:t>int</a:t>
            </a:r>
            <a:r>
              <a:rPr lang="en-US" sz="1600" b="1" dirty="0">
                <a:latin typeface="Lucida Console" pitchFamily="49" charset="0"/>
              </a:rPr>
              <a:t> r;</a:t>
            </a:r>
          </a:p>
          <a:p>
            <a:pPr>
              <a:lnSpc>
                <a:spcPct val="85000"/>
              </a:lnSpc>
            </a:pPr>
            <a:r>
              <a:rPr lang="en-US" sz="1600" b="1" dirty="0">
                <a:latin typeface="Lucida Console" pitchFamily="49" charset="0"/>
              </a:rPr>
              <a:t>  public override string </a:t>
            </a:r>
            <a:r>
              <a:rPr lang="en-US" sz="1600" b="1" dirty="0" err="1">
                <a:latin typeface="Lucida Console" pitchFamily="49" charset="0"/>
              </a:rPr>
              <a:t>ToString</a:t>
            </a:r>
            <a:r>
              <a:rPr lang="en-US" sz="1600" b="1" dirty="0">
                <a:latin typeface="Lucida Console" pitchFamily="49" charset="0"/>
              </a:rPr>
              <a:t>() </a:t>
            </a:r>
          </a:p>
          <a:p>
            <a:pPr>
              <a:lnSpc>
                <a:spcPct val="85000"/>
              </a:lnSpc>
            </a:pPr>
            <a:r>
              <a:rPr lang="en-US" sz="1600" b="1" dirty="0">
                <a:latin typeface="Lucida Console" pitchFamily="49" charset="0"/>
              </a:rPr>
              <a:t>  </a:t>
            </a:r>
            <a:r>
              <a:rPr lang="en-US" sz="1200" b="1" dirty="0">
                <a:latin typeface="Lucida Console" pitchFamily="49" charset="0"/>
              </a:rPr>
              <a:t>{</a:t>
            </a:r>
          </a:p>
          <a:p>
            <a:pPr>
              <a:lnSpc>
                <a:spcPct val="85000"/>
              </a:lnSpc>
            </a:pPr>
            <a:r>
              <a:rPr lang="en-US" sz="1600" b="1" dirty="0">
                <a:latin typeface="Lucida Console" pitchFamily="49" charset="0"/>
              </a:rPr>
              <a:t>    return </a:t>
            </a:r>
            <a:r>
              <a:rPr lang="en-US" sz="1600" b="1" dirty="0" err="1">
                <a:latin typeface="Lucida Console" pitchFamily="49" charset="0"/>
              </a:rPr>
              <a:t>base.ToString</a:t>
            </a:r>
            <a:r>
              <a:rPr lang="en-US" sz="1600" b="1" dirty="0">
                <a:latin typeface="Lucida Console" pitchFamily="49" charset="0"/>
              </a:rPr>
              <a:t>() + ",r=" + r;</a:t>
            </a:r>
          </a:p>
          <a:p>
            <a:pPr>
              <a:lnSpc>
                <a:spcPct val="85000"/>
              </a:lnSpc>
            </a:pPr>
            <a:r>
              <a:rPr lang="en-US" sz="1200" b="1" dirty="0">
                <a:latin typeface="Lucida Console" pitchFamily="49" charset="0"/>
              </a:rPr>
              <a:t>   }</a:t>
            </a:r>
          </a:p>
          <a:p>
            <a:pPr>
              <a:lnSpc>
                <a:spcPct val="85000"/>
              </a:lnSpc>
            </a:pPr>
            <a:r>
              <a:rPr lang="en-US" sz="1200" b="1" dirty="0">
                <a:latin typeface="Lucida Console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474705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C#?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905000"/>
            <a:ext cx="6887389" cy="4724400"/>
          </a:xfrm>
        </p:spPr>
        <p:txBody>
          <a:bodyPr>
            <a:noAutofit/>
          </a:bodyPr>
          <a:lstStyle/>
          <a:p>
            <a:r>
              <a:rPr lang="en-US" sz="2000" dirty="0"/>
              <a:t>Fits with</a:t>
            </a:r>
          </a:p>
          <a:p>
            <a:pPr lvl="1"/>
            <a:r>
              <a:rPr lang="en-US" sz="1600" dirty="0"/>
              <a:t>.NET framework</a:t>
            </a:r>
          </a:p>
          <a:p>
            <a:pPr lvl="2"/>
            <a:r>
              <a:rPr lang="en-US" sz="1400" dirty="0"/>
              <a:t>Large library of features and objects; portable and integrates with software written in other languages</a:t>
            </a:r>
          </a:p>
          <a:p>
            <a:pPr lvl="1"/>
            <a:r>
              <a:rPr lang="en-US" sz="1600" dirty="0"/>
              <a:t>Visual Studio</a:t>
            </a:r>
          </a:p>
          <a:p>
            <a:pPr lvl="2"/>
            <a:r>
              <a:rPr lang="en-US" sz="1400" dirty="0"/>
              <a:t>Single point of access for software development, source code control, project management, and code reviews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2000" dirty="0"/>
          </a:p>
          <a:p>
            <a:r>
              <a:rPr lang="en-US" sz="2000" dirty="0"/>
              <a:t>Additional reasons</a:t>
            </a:r>
          </a:p>
          <a:p>
            <a:pPr lvl="1"/>
            <a:r>
              <a:rPr lang="en-US" sz="1600" dirty="0"/>
              <a:t>Game engines support C# -&gt; XNA, </a:t>
            </a:r>
            <a:r>
              <a:rPr lang="en-US" sz="1600" dirty="0" err="1"/>
              <a:t>Monogame</a:t>
            </a:r>
            <a:r>
              <a:rPr lang="en-US" sz="1600" dirty="0"/>
              <a:t>, Unity</a:t>
            </a:r>
          </a:p>
          <a:p>
            <a:pPr lvl="1"/>
            <a:r>
              <a:rPr lang="en-US" sz="1600" dirty="0"/>
              <a:t>Used in other CSE graphics courses (Game and Animation Techniques; Game Capstone)</a:t>
            </a:r>
          </a:p>
          <a:p>
            <a:pPr lvl="1"/>
            <a:r>
              <a:rPr lang="en-US" sz="1600" dirty="0"/>
              <a:t>More discussion of pros/cons of C# </a:t>
            </a:r>
            <a:r>
              <a:rPr lang="en-US" sz="1600" dirty="0">
                <a:hlinkClick r:id="rId2"/>
              </a:rPr>
              <a:t>here</a:t>
            </a:r>
            <a:endParaRPr lang="en-US" sz="1600" dirty="0"/>
          </a:p>
          <a:p>
            <a:pPr lvl="1"/>
            <a:r>
              <a:rPr lang="en-US" sz="1600" dirty="0"/>
              <a:t>More discussion of pros/cons of C# specific to game development </a:t>
            </a:r>
            <a:r>
              <a:rPr lang="en-US" sz="1600" dirty="0">
                <a:hlinkClick r:id="rId3"/>
              </a:rPr>
              <a:t>here</a:t>
            </a:r>
            <a:r>
              <a:rPr lang="en-US" sz="1600" dirty="0"/>
              <a:t>; this </a:t>
            </a:r>
            <a:r>
              <a:rPr lang="en-US" sz="1600" dirty="0">
                <a:hlinkClick r:id="rId4"/>
              </a:rPr>
              <a:t>subset of comments</a:t>
            </a:r>
            <a:r>
              <a:rPr lang="en-US" sz="1600" dirty="0"/>
              <a:t> has some good insights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30776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Fields</a:t>
            </a:r>
          </a:p>
        </p:txBody>
      </p:sp>
      <p:sp>
        <p:nvSpPr>
          <p:cNvPr id="3686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A field or member variable holds data for a class or </a:t>
            </a:r>
            <a:r>
              <a:rPr lang="en-US" dirty="0" err="1"/>
              <a:t>struct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Can hold:</a:t>
            </a:r>
          </a:p>
          <a:p>
            <a:pPr lvl="1" eaLnBrk="1" hangingPunct="1">
              <a:defRPr/>
            </a:pPr>
            <a:r>
              <a:rPr lang="en-US" dirty="0"/>
              <a:t>A built-in value type</a:t>
            </a:r>
          </a:p>
          <a:p>
            <a:pPr lvl="1" eaLnBrk="1" hangingPunct="1">
              <a:defRPr/>
            </a:pPr>
            <a:r>
              <a:rPr lang="en-US" dirty="0"/>
              <a:t>A class instance (a reference)</a:t>
            </a:r>
          </a:p>
          <a:p>
            <a:pPr lvl="1" eaLnBrk="1" hangingPunct="1">
              <a:defRPr/>
            </a:pPr>
            <a:r>
              <a:rPr lang="en-US" dirty="0"/>
              <a:t>A </a:t>
            </a:r>
            <a:r>
              <a:rPr lang="en-US" dirty="0" err="1"/>
              <a:t>struct</a:t>
            </a:r>
            <a:r>
              <a:rPr lang="en-US" dirty="0"/>
              <a:t> instance (actual data)</a:t>
            </a:r>
          </a:p>
          <a:p>
            <a:pPr lvl="1" eaLnBrk="1" hangingPunct="1">
              <a:defRPr/>
            </a:pPr>
            <a:r>
              <a:rPr lang="en-US" dirty="0"/>
              <a:t>An array of class or </a:t>
            </a:r>
            <a:r>
              <a:rPr lang="en-US" dirty="0" err="1"/>
              <a:t>struct</a:t>
            </a:r>
            <a:r>
              <a:rPr lang="en-US" dirty="0"/>
              <a:t> instances </a:t>
            </a:r>
            <a:br>
              <a:rPr lang="en-US" dirty="0"/>
            </a:br>
            <a:r>
              <a:rPr lang="en-US" dirty="0"/>
              <a:t>(an array is actually a reference)</a:t>
            </a:r>
          </a:p>
          <a:p>
            <a:pPr lvl="1" eaLnBrk="1" hangingPunct="1">
              <a:defRPr/>
            </a:pPr>
            <a:r>
              <a:rPr lang="en-US" dirty="0"/>
              <a:t>An event</a:t>
            </a:r>
          </a:p>
        </p:txBody>
      </p:sp>
    </p:spTree>
    <p:extLst>
      <p:ext uri="{BB962C8B-B14F-4D97-AF65-F5344CB8AC3E}">
        <p14:creationId xmlns:p14="http://schemas.microsoft.com/office/powerpoint/2010/main" val="1828406499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Field examples </a:t>
            </a:r>
            <a:br>
              <a:rPr lang="en-US" dirty="0"/>
            </a:br>
            <a:r>
              <a:rPr lang="en-US" dirty="0"/>
              <a:t>static and instance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205335"/>
            <a:ext cx="4038600" cy="457646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068814" y="4652665"/>
            <a:ext cx="3359661" cy="1828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Output is: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20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2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30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2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75674" y="1905000"/>
            <a:ext cx="3764014" cy="286232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 lIns="182880" tIns="137160" rIns="182880" bIns="13716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 dirty="0">
                <a:latin typeface="Lucida Console" panose="020B0609040504020204" pitchFamily="49" charset="0"/>
                <a:cs typeface="Lucida Sans Unicode" panose="020B0602030504020204" pitchFamily="34" charset="0"/>
              </a:rPr>
              <a:t>public class </a:t>
            </a:r>
            <a:r>
              <a:rPr lang="en-US" sz="1400" b="1" dirty="0" err="1">
                <a:latin typeface="Lucida Console" panose="020B0609040504020204" pitchFamily="49" charset="0"/>
                <a:cs typeface="Lucida Sans Unicode" panose="020B0602030504020204" pitchFamily="34" charset="0"/>
              </a:rPr>
              <a:t>NumStore</a:t>
            </a:r>
            <a:endParaRPr lang="en-US" sz="1400" b="1" dirty="0">
              <a:latin typeface="Lucida Console" panose="020B0609040504020204" pitchFamily="49" charset="0"/>
              <a:cs typeface="Lucida Sans Unicode" panose="020B0602030504020204" pitchFamily="34" charset="0"/>
            </a:endParaRPr>
          </a:p>
          <a:p>
            <a:r>
              <a:rPr lang="en-US" sz="1400" b="1" dirty="0">
                <a:latin typeface="Lucida Console" panose="020B0609040504020204" pitchFamily="49" charset="0"/>
                <a:cs typeface="Lucida Sans Unicode" panose="020B0602030504020204" pitchFamily="34" charset="0"/>
              </a:rPr>
              <a:t>{</a:t>
            </a:r>
          </a:p>
          <a:p>
            <a:r>
              <a:rPr lang="en-US" sz="1400" b="1" dirty="0">
                <a:latin typeface="Lucida Console" panose="020B0609040504020204" pitchFamily="49" charset="0"/>
                <a:cs typeface="Lucida Sans Unicode" panose="020B0602030504020204" pitchFamily="34" charset="0"/>
              </a:rPr>
              <a:t>    public static </a:t>
            </a:r>
            <a:r>
              <a:rPr lang="en-US" sz="1400" b="1" dirty="0" err="1">
                <a:latin typeface="Lucida Console" panose="020B0609040504020204" pitchFamily="49" charset="0"/>
                <a:cs typeface="Lucida Sans Unicode" panose="020B0602030504020204" pitchFamily="34" charset="0"/>
              </a:rPr>
              <a:t>int</a:t>
            </a:r>
            <a:r>
              <a:rPr lang="en-US" sz="1400" b="1" dirty="0">
                <a:latin typeface="Lucida Console" panose="020B0609040504020204" pitchFamily="49" charset="0"/>
                <a:cs typeface="Lucida Sans Unicode" panose="020B0602030504020204" pitchFamily="34" charset="0"/>
              </a:rPr>
              <a:t> </a:t>
            </a:r>
            <a:r>
              <a:rPr lang="en-US" sz="1400" b="1" dirty="0" err="1">
                <a:latin typeface="Lucida Console" panose="020B0609040504020204" pitchFamily="49" charset="0"/>
                <a:cs typeface="Lucida Sans Unicode" panose="020B0602030504020204" pitchFamily="34" charset="0"/>
              </a:rPr>
              <a:t>i</a:t>
            </a:r>
            <a:r>
              <a:rPr lang="en-US" sz="1400" b="1" dirty="0">
                <a:latin typeface="Lucida Console" panose="020B0609040504020204" pitchFamily="49" charset="0"/>
                <a:cs typeface="Lucida Sans Unicode" panose="020B0602030504020204" pitchFamily="34" charset="0"/>
              </a:rPr>
              <a:t> = 10;</a:t>
            </a:r>
          </a:p>
          <a:p>
            <a:r>
              <a:rPr lang="en-US" sz="1400" b="1" dirty="0">
                <a:latin typeface="Lucida Console" panose="020B0609040504020204" pitchFamily="49" charset="0"/>
                <a:cs typeface="Lucida Sans Unicode" panose="020B0602030504020204" pitchFamily="34" charset="0"/>
              </a:rPr>
              <a:t>    public </a:t>
            </a:r>
            <a:r>
              <a:rPr lang="en-US" sz="1400" b="1" dirty="0" err="1">
                <a:latin typeface="Lucida Console" panose="020B0609040504020204" pitchFamily="49" charset="0"/>
                <a:cs typeface="Lucida Sans Unicode" panose="020B0602030504020204" pitchFamily="34" charset="0"/>
              </a:rPr>
              <a:t>int</a:t>
            </a:r>
            <a:r>
              <a:rPr lang="en-US" sz="1400" b="1" dirty="0">
                <a:latin typeface="Lucida Console" panose="020B0609040504020204" pitchFamily="49" charset="0"/>
                <a:cs typeface="Lucida Sans Unicode" panose="020B0602030504020204" pitchFamily="34" charset="0"/>
              </a:rPr>
              <a:t> j = 1;</a:t>
            </a:r>
          </a:p>
          <a:p>
            <a:r>
              <a:rPr lang="en-US" sz="1400" b="1" dirty="0">
                <a:latin typeface="Lucida Console" panose="020B0609040504020204" pitchFamily="49" charset="0"/>
                <a:cs typeface="Lucida Sans Unicode" panose="020B0602030504020204" pitchFamily="34" charset="0"/>
              </a:rPr>
              <a:t>    public void </a:t>
            </a:r>
            <a:r>
              <a:rPr lang="en-US" sz="1400" b="1" dirty="0" err="1">
                <a:latin typeface="Lucida Console" panose="020B0609040504020204" pitchFamily="49" charset="0"/>
                <a:cs typeface="Lucida Sans Unicode" panose="020B0602030504020204" pitchFamily="34" charset="0"/>
              </a:rPr>
              <a:t>AddAndPrint</a:t>
            </a:r>
            <a:r>
              <a:rPr lang="en-US" sz="1400" b="1" dirty="0">
                <a:latin typeface="Lucida Console" panose="020B0609040504020204" pitchFamily="49" charset="0"/>
                <a:cs typeface="Lucida Sans Unicode" panose="020B0602030504020204" pitchFamily="34" charset="0"/>
              </a:rPr>
              <a:t>()</a:t>
            </a:r>
          </a:p>
          <a:p>
            <a:r>
              <a:rPr lang="en-US" sz="1400" b="1" dirty="0">
                <a:latin typeface="Lucida Console" panose="020B0609040504020204" pitchFamily="49" charset="0"/>
                <a:cs typeface="Lucida Sans Unicode" panose="020B0602030504020204" pitchFamily="34" charset="0"/>
              </a:rPr>
              <a:t>    {</a:t>
            </a:r>
          </a:p>
          <a:p>
            <a:r>
              <a:rPr lang="en-US" sz="1400" b="1" dirty="0">
                <a:latin typeface="Lucida Console" panose="020B0609040504020204" pitchFamily="49" charset="0"/>
                <a:cs typeface="Lucida Sans Unicode" panose="020B0602030504020204" pitchFamily="34" charset="0"/>
              </a:rPr>
              <a:t>        </a:t>
            </a:r>
            <a:r>
              <a:rPr lang="en-US" sz="1400" b="1" dirty="0" err="1">
                <a:latin typeface="Lucida Console" panose="020B0609040504020204" pitchFamily="49" charset="0"/>
                <a:cs typeface="Lucida Sans Unicode" panose="020B0602030504020204" pitchFamily="34" charset="0"/>
              </a:rPr>
              <a:t>i</a:t>
            </a:r>
            <a:r>
              <a:rPr lang="en-US" sz="1400" b="1" dirty="0">
                <a:latin typeface="Lucida Console" panose="020B0609040504020204" pitchFamily="49" charset="0"/>
                <a:cs typeface="Lucida Sans Unicode" panose="020B0602030504020204" pitchFamily="34" charset="0"/>
              </a:rPr>
              <a:t>=i+10;</a:t>
            </a:r>
          </a:p>
          <a:p>
            <a:r>
              <a:rPr lang="en-US" sz="1400" b="1" dirty="0">
                <a:latin typeface="Lucida Console" panose="020B0609040504020204" pitchFamily="49" charset="0"/>
                <a:cs typeface="Lucida Sans Unicode" panose="020B0602030504020204" pitchFamily="34" charset="0"/>
              </a:rPr>
              <a:t>        j=j+1;</a:t>
            </a:r>
          </a:p>
          <a:p>
            <a:r>
              <a:rPr lang="en-US" sz="1400" b="1" dirty="0">
                <a:latin typeface="Lucida Console" panose="020B0609040504020204" pitchFamily="49" charset="0"/>
                <a:cs typeface="Lucida Sans Unicode" panose="020B0602030504020204" pitchFamily="34" charset="0"/>
              </a:rPr>
              <a:t>        </a:t>
            </a:r>
            <a:r>
              <a:rPr lang="en-US" sz="1400" b="1" dirty="0" err="1">
                <a:latin typeface="Lucida Console" panose="020B0609040504020204" pitchFamily="49" charset="0"/>
                <a:cs typeface="Lucida Sans Unicode" panose="020B0602030504020204" pitchFamily="34" charset="0"/>
              </a:rPr>
              <a:t>Console.WriteLine</a:t>
            </a:r>
            <a:r>
              <a:rPr lang="en-US" sz="1400" b="1" dirty="0">
                <a:latin typeface="Lucida Console" panose="020B0609040504020204" pitchFamily="49" charset="0"/>
                <a:cs typeface="Lucida Sans Unicode" panose="020B0602030504020204" pitchFamily="34" charset="0"/>
              </a:rPr>
              <a:t>(</a:t>
            </a:r>
            <a:r>
              <a:rPr lang="en-US" sz="1400" b="1" dirty="0" err="1">
                <a:latin typeface="Lucida Console" panose="020B0609040504020204" pitchFamily="49" charset="0"/>
                <a:cs typeface="Lucida Sans Unicode" panose="020B0602030504020204" pitchFamily="34" charset="0"/>
              </a:rPr>
              <a:t>i</a:t>
            </a:r>
            <a:r>
              <a:rPr lang="en-US" sz="1400" b="1" dirty="0">
                <a:latin typeface="Lucida Console" panose="020B0609040504020204" pitchFamily="49" charset="0"/>
                <a:cs typeface="Lucida Sans Unicode" panose="020B0602030504020204" pitchFamily="34" charset="0"/>
              </a:rPr>
              <a:t>);</a:t>
            </a:r>
          </a:p>
          <a:p>
            <a:r>
              <a:rPr lang="en-US" sz="1400" b="1" dirty="0">
                <a:latin typeface="Lucida Console" panose="020B0609040504020204" pitchFamily="49" charset="0"/>
                <a:cs typeface="Lucida Sans Unicode" panose="020B0602030504020204" pitchFamily="34" charset="0"/>
              </a:rPr>
              <a:t>        </a:t>
            </a:r>
            <a:r>
              <a:rPr lang="en-US" sz="1400" b="1" dirty="0" err="1">
                <a:latin typeface="Lucida Console" panose="020B0609040504020204" pitchFamily="49" charset="0"/>
                <a:cs typeface="Lucida Sans Unicode" panose="020B0602030504020204" pitchFamily="34" charset="0"/>
              </a:rPr>
              <a:t>Console.WriteLine</a:t>
            </a:r>
            <a:r>
              <a:rPr lang="en-US" sz="1400" b="1" dirty="0">
                <a:latin typeface="Lucida Console" panose="020B0609040504020204" pitchFamily="49" charset="0"/>
                <a:cs typeface="Lucida Sans Unicode" panose="020B0602030504020204" pitchFamily="34" charset="0"/>
              </a:rPr>
              <a:t>(j);</a:t>
            </a:r>
          </a:p>
          <a:p>
            <a:r>
              <a:rPr lang="en-US" sz="1400" b="1" dirty="0">
                <a:latin typeface="Lucida Console" panose="020B0609040504020204" pitchFamily="49" charset="0"/>
                <a:cs typeface="Lucida Sans Unicode" panose="020B0602030504020204" pitchFamily="34" charset="0"/>
              </a:rPr>
              <a:t>    }</a:t>
            </a:r>
          </a:p>
          <a:p>
            <a:r>
              <a:rPr lang="en-US" sz="1400" b="1" dirty="0">
                <a:latin typeface="Lucida Console" panose="020B0609040504020204" pitchFamily="49" charset="0"/>
                <a:cs typeface="Lucida Sans Unicode" panose="020B0602030504020204" pitchFamily="34" charset="0"/>
              </a:rPr>
              <a:t>}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4068814" y="1905000"/>
            <a:ext cx="4510204" cy="264687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 lIns="182880" tIns="137160" rIns="182880" bIns="13716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 dirty="0">
                <a:latin typeface="Lucida Console" panose="020B0609040504020204" pitchFamily="49" charset="0"/>
              </a:rPr>
              <a:t>public class Exercise</a:t>
            </a:r>
          </a:p>
          <a:p>
            <a:r>
              <a:rPr lang="en-US" sz="1400" b="1" dirty="0">
                <a:latin typeface="Lucida Console" panose="020B0609040504020204" pitchFamily="49" charset="0"/>
              </a:rPr>
              <a:t>{</a:t>
            </a:r>
          </a:p>
          <a:p>
            <a:r>
              <a:rPr lang="en-US" sz="1400" b="1" dirty="0">
                <a:latin typeface="Lucida Console" panose="020B0609040504020204" pitchFamily="49" charset="0"/>
              </a:rPr>
              <a:t>    static void Main()</a:t>
            </a:r>
          </a:p>
          <a:p>
            <a:r>
              <a:rPr lang="en-US" sz="1400" b="1" dirty="0">
                <a:latin typeface="Lucida Console" panose="020B0609040504020204" pitchFamily="49" charset="0"/>
              </a:rPr>
              <a:t>    {</a:t>
            </a:r>
          </a:p>
          <a:p>
            <a:r>
              <a:rPr lang="en-US" sz="1400" b="1" dirty="0">
                <a:latin typeface="Lucida Console" panose="020B0609040504020204" pitchFamily="49" charset="0"/>
              </a:rPr>
              <a:t>        	</a:t>
            </a:r>
            <a:r>
              <a:rPr lang="en-US" sz="1400" b="1" dirty="0" err="1">
                <a:latin typeface="Lucida Console" panose="020B0609040504020204" pitchFamily="49" charset="0"/>
              </a:rPr>
              <a:t>NumStore</a:t>
            </a:r>
            <a:r>
              <a:rPr lang="en-US" sz="1400" b="1" dirty="0">
                <a:latin typeface="Lucida Console" panose="020B0609040504020204" pitchFamily="49" charset="0"/>
              </a:rPr>
              <a:t> x = new </a:t>
            </a:r>
            <a:r>
              <a:rPr lang="en-US" sz="1400" b="1" dirty="0" err="1">
                <a:latin typeface="Lucida Console" panose="020B0609040504020204" pitchFamily="49" charset="0"/>
              </a:rPr>
              <a:t>NumStore</a:t>
            </a:r>
            <a:r>
              <a:rPr lang="en-US" sz="1400" b="1" dirty="0">
                <a:latin typeface="Lucida Console" panose="020B0609040504020204" pitchFamily="49" charset="0"/>
              </a:rPr>
              <a:t>();</a:t>
            </a:r>
          </a:p>
          <a:p>
            <a:r>
              <a:rPr lang="en-US" sz="1400" b="1" dirty="0">
                <a:latin typeface="Lucida Console" panose="020B0609040504020204" pitchFamily="49" charset="0"/>
              </a:rPr>
              <a:t>	</a:t>
            </a:r>
            <a:r>
              <a:rPr lang="en-US" sz="1400" b="1" dirty="0" err="1">
                <a:latin typeface="Lucida Console" panose="020B0609040504020204" pitchFamily="49" charset="0"/>
              </a:rPr>
              <a:t>x.</a:t>
            </a:r>
            <a:r>
              <a:rPr lang="en-US" sz="1400" b="1" dirty="0" err="1">
                <a:latin typeface="Lucida Console" panose="020B0609040504020204" pitchFamily="49" charset="0"/>
                <a:cs typeface="Lucida Sans Unicode" panose="020B0602030504020204" pitchFamily="34" charset="0"/>
              </a:rPr>
              <a:t>AddAndPrint</a:t>
            </a:r>
            <a:r>
              <a:rPr lang="en-US" sz="1400" b="1" dirty="0">
                <a:latin typeface="Lucida Console" panose="020B0609040504020204" pitchFamily="49" charset="0"/>
              </a:rPr>
              <a:t>();</a:t>
            </a:r>
          </a:p>
          <a:p>
            <a:r>
              <a:rPr lang="en-US" sz="1400" b="1" dirty="0">
                <a:latin typeface="Lucida Console" panose="020B0609040504020204" pitchFamily="49" charset="0"/>
              </a:rPr>
              <a:t>	</a:t>
            </a:r>
            <a:r>
              <a:rPr lang="en-US" sz="1400" b="1" dirty="0" err="1">
                <a:latin typeface="Lucida Console" panose="020B0609040504020204" pitchFamily="49" charset="0"/>
              </a:rPr>
              <a:t>NumStore</a:t>
            </a:r>
            <a:r>
              <a:rPr lang="en-US" sz="1400" b="1" dirty="0">
                <a:latin typeface="Lucida Console" panose="020B0609040504020204" pitchFamily="49" charset="0"/>
              </a:rPr>
              <a:t> y = new </a:t>
            </a:r>
            <a:r>
              <a:rPr lang="en-US" sz="1400" b="1" dirty="0" err="1">
                <a:latin typeface="Lucida Console" panose="020B0609040504020204" pitchFamily="49" charset="0"/>
              </a:rPr>
              <a:t>NumStore</a:t>
            </a:r>
            <a:r>
              <a:rPr lang="en-US" sz="1400" b="1" dirty="0">
                <a:latin typeface="Lucida Console" panose="020B0609040504020204" pitchFamily="49" charset="0"/>
              </a:rPr>
              <a:t>();</a:t>
            </a:r>
          </a:p>
          <a:p>
            <a:r>
              <a:rPr lang="en-US" sz="1400" b="1" dirty="0">
                <a:latin typeface="Lucida Console" panose="020B0609040504020204" pitchFamily="49" charset="0"/>
              </a:rPr>
              <a:t>        	</a:t>
            </a:r>
            <a:r>
              <a:rPr lang="en-US" sz="1400" b="1" dirty="0" err="1">
                <a:latin typeface="Lucida Console" panose="020B0609040504020204" pitchFamily="49" charset="0"/>
              </a:rPr>
              <a:t>y.</a:t>
            </a:r>
            <a:r>
              <a:rPr lang="en-US" sz="1400" b="1" dirty="0" err="1">
                <a:latin typeface="Lucida Console" panose="020B0609040504020204" pitchFamily="49" charset="0"/>
                <a:cs typeface="Lucida Sans Unicode" panose="020B0602030504020204" pitchFamily="34" charset="0"/>
              </a:rPr>
              <a:t>AddAndPrint</a:t>
            </a:r>
            <a:r>
              <a:rPr lang="en-US" sz="1400" b="1" dirty="0">
                <a:latin typeface="Lucida Console" panose="020B0609040504020204" pitchFamily="49" charset="0"/>
              </a:rPr>
              <a:t>();</a:t>
            </a:r>
          </a:p>
          <a:p>
            <a:r>
              <a:rPr lang="en-US" sz="1400" b="1" dirty="0">
                <a:latin typeface="Lucida Console" panose="020B0609040504020204" pitchFamily="49" charset="0"/>
              </a:rPr>
              <a:t>        	</a:t>
            </a:r>
            <a:r>
              <a:rPr lang="en-US" sz="1400" b="1" dirty="0" err="1">
                <a:latin typeface="Lucida Console" panose="020B0609040504020204" pitchFamily="49" charset="0"/>
              </a:rPr>
              <a:t>Console.ReadKey</a:t>
            </a:r>
            <a:r>
              <a:rPr lang="en-US" sz="1400" b="1" dirty="0">
                <a:latin typeface="Lucida Console" panose="020B0609040504020204" pitchFamily="49" charset="0"/>
              </a:rPr>
              <a:t>();</a:t>
            </a:r>
          </a:p>
          <a:p>
            <a:r>
              <a:rPr lang="en-US" sz="1400" b="1" dirty="0">
                <a:latin typeface="Lucida Console" panose="020B0609040504020204" pitchFamily="49" charset="0"/>
              </a:rPr>
              <a:t>    }</a:t>
            </a:r>
          </a:p>
          <a:p>
            <a:r>
              <a:rPr lang="en-US" sz="1400" b="1" dirty="0">
                <a:latin typeface="Lucida Console" panose="020B06090405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15587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 side looks like a field</a:t>
            </a:r>
          </a:p>
          <a:p>
            <a:r>
              <a:rPr lang="en-US" dirty="0"/>
              <a:t>Internally behaves like method calls to get or set the field (i.e. more abstract than a field)</a:t>
            </a:r>
          </a:p>
          <a:p>
            <a:endParaRPr lang="en-US" dirty="0"/>
          </a:p>
          <a:p>
            <a:r>
              <a:rPr lang="en-US" dirty="0"/>
              <a:t>Properties encapsulate a getting and setting a field</a:t>
            </a:r>
          </a:p>
          <a:p>
            <a:pPr lvl="1"/>
            <a:r>
              <a:rPr lang="en-US" dirty="0"/>
              <a:t>Useful for changing the internal type for a field</a:t>
            </a:r>
          </a:p>
          <a:p>
            <a:pPr lvl="1"/>
            <a:r>
              <a:rPr lang="en-US" dirty="0"/>
              <a:t>Useful for adding code or breakpoints when getting/setting a field</a:t>
            </a:r>
          </a:p>
        </p:txBody>
      </p:sp>
    </p:spTree>
    <p:extLst>
      <p:ext uri="{BB962C8B-B14F-4D97-AF65-F5344CB8AC3E}">
        <p14:creationId xmlns:p14="http://schemas.microsoft.com/office/powerpoint/2010/main" val="8048421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Properties – syntax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 </a:t>
            </a:r>
            <a:r>
              <a:rPr lang="en-US" dirty="0" err="1"/>
              <a:t>PropertyName</a:t>
            </a:r>
            <a:r>
              <a:rPr lang="en-US" dirty="0"/>
              <a:t> { get; set; }</a:t>
            </a:r>
          </a:p>
          <a:p>
            <a:endParaRPr lang="en-US" dirty="0"/>
          </a:p>
          <a:p>
            <a:r>
              <a:rPr lang="en-US" dirty="0"/>
              <a:t>Many valid formats</a:t>
            </a:r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Score { get; set; }</a:t>
            </a:r>
          </a:p>
          <a:p>
            <a:pPr marL="457200" lvl="1" indent="0">
              <a:buNone/>
            </a:pPr>
            <a:r>
              <a:rPr lang="en-US" dirty="0"/>
              <a:t>string Name { get; }</a:t>
            </a:r>
          </a:p>
          <a:p>
            <a:pPr marL="457200" lvl="1" indent="0">
              <a:buNone/>
            </a:pPr>
            <a:r>
              <a:rPr lang="en-US" dirty="0"/>
              <a:t>double Time { get; private set; }</a:t>
            </a:r>
          </a:p>
          <a:p>
            <a:endParaRPr lang="en-US" dirty="0"/>
          </a:p>
          <a:p>
            <a:r>
              <a:rPr lang="en-US" dirty="0"/>
              <a:t>Code examples</a:t>
            </a:r>
          </a:p>
          <a:p>
            <a:pPr lvl="1"/>
            <a:r>
              <a:rPr lang="en-US" dirty="0"/>
              <a:t>Person*.cs examples [Compare maintenance]</a:t>
            </a:r>
          </a:p>
          <a:p>
            <a:pPr lvl="1"/>
            <a:r>
              <a:rPr lang="en-US" dirty="0">
                <a:hlinkClick r:id="rId2"/>
              </a:rPr>
              <a:t>http://www.dotnetperls.com/property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910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Public</a:t>
            </a:r>
          </a:p>
          <a:p>
            <a:pPr lvl="1"/>
            <a:r>
              <a:rPr lang="en-US" dirty="0"/>
              <a:t>Accessible anywhere</a:t>
            </a:r>
          </a:p>
          <a:p>
            <a:r>
              <a:rPr lang="en-US" dirty="0"/>
              <a:t>Protected</a:t>
            </a:r>
          </a:p>
          <a:p>
            <a:pPr lvl="1"/>
            <a:r>
              <a:rPr lang="en-US" dirty="0"/>
              <a:t>Accessible within its class and by derived class instances</a:t>
            </a:r>
          </a:p>
          <a:p>
            <a:r>
              <a:rPr lang="en-US" dirty="0"/>
              <a:t>Private</a:t>
            </a:r>
          </a:p>
          <a:p>
            <a:pPr lvl="1"/>
            <a:r>
              <a:rPr lang="en-US" dirty="0"/>
              <a:t>Accessible only within the body of the class</a:t>
            </a:r>
          </a:p>
          <a:p>
            <a:pPr lvl="1"/>
            <a:r>
              <a:rPr lang="en-US" dirty="0"/>
              <a:t>(Or anywhere if you use </a:t>
            </a:r>
            <a:r>
              <a:rPr lang="en-US" dirty="0">
                <a:hlinkClick r:id="rId2"/>
              </a:rPr>
              <a:t>reflection</a:t>
            </a:r>
            <a:r>
              <a:rPr lang="en-US" dirty="0"/>
              <a:t>)</a:t>
            </a:r>
          </a:p>
          <a:p>
            <a:r>
              <a:rPr lang="en-US" dirty="0"/>
              <a:t>Internal</a:t>
            </a:r>
          </a:p>
          <a:p>
            <a:pPr lvl="1"/>
            <a:r>
              <a:rPr lang="en-US" dirty="0"/>
              <a:t>Intuitively, accessible only within this program (more specific definition </a:t>
            </a:r>
            <a:r>
              <a:rPr lang="en-US" dirty="0">
                <a:hlinkClick r:id="rId3"/>
              </a:rPr>
              <a:t>here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The default, but you should generally pick public or private instead</a:t>
            </a:r>
          </a:p>
        </p:txBody>
      </p:sp>
    </p:spTree>
    <p:extLst>
      <p:ext uri="{BB962C8B-B14F-4D97-AF65-F5344CB8AC3E}">
        <p14:creationId xmlns:p14="http://schemas.microsoft.com/office/powerpoint/2010/main" val="13608938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Access modifier error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5105401"/>
            <a:ext cx="8229600" cy="762000"/>
          </a:xfrm>
        </p:spPr>
        <p:txBody>
          <a:bodyPr/>
          <a:lstStyle/>
          <a:p>
            <a:r>
              <a:rPr lang="en-US" dirty="0"/>
              <a:t>Cannot have an interface that is less accessible than a concrete class that implements it (also applies to base and inheriting classes)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28600" y="2280603"/>
            <a:ext cx="8229600" cy="229139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 lIns="182880" tIns="137160" rIns="182880" bIns="13716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US" sz="1400" b="1" dirty="0">
                <a:latin typeface="Lucida Console" pitchFamily="49" charset="0"/>
              </a:rPr>
              <a:t>interface </a:t>
            </a:r>
            <a:r>
              <a:rPr lang="en-US" sz="1400" b="1" dirty="0" err="1">
                <a:latin typeface="Lucida Console" pitchFamily="49" charset="0"/>
              </a:rPr>
              <a:t>GameObject</a:t>
            </a:r>
            <a:r>
              <a:rPr lang="en-US" sz="1400" b="1" dirty="0">
                <a:latin typeface="Lucida Console" pitchFamily="49" charset="0"/>
              </a:rPr>
              <a:t> // no access modifier, defaults to internal</a:t>
            </a:r>
          </a:p>
          <a:p>
            <a:pPr>
              <a:lnSpc>
                <a:spcPct val="85000"/>
              </a:lnSpc>
            </a:pPr>
            <a:r>
              <a:rPr lang="en-US" sz="1400" b="1" dirty="0">
                <a:latin typeface="Lucida Console" pitchFamily="49" charset="0"/>
              </a:rPr>
              <a:t>{</a:t>
            </a:r>
          </a:p>
          <a:p>
            <a:pPr>
              <a:lnSpc>
                <a:spcPct val="85000"/>
              </a:lnSpc>
            </a:pPr>
            <a:r>
              <a:rPr lang="en-US" sz="1400" b="1" dirty="0">
                <a:latin typeface="Lucida Console" pitchFamily="49" charset="0"/>
              </a:rPr>
              <a:t>	void Draw();</a:t>
            </a:r>
          </a:p>
          <a:p>
            <a:pPr>
              <a:lnSpc>
                <a:spcPct val="85000"/>
              </a:lnSpc>
            </a:pPr>
            <a:r>
              <a:rPr lang="en-US" sz="1400" b="1" dirty="0">
                <a:latin typeface="Lucida Console" pitchFamily="49" charset="0"/>
              </a:rPr>
              <a:t>	void Update();</a:t>
            </a:r>
          </a:p>
          <a:p>
            <a:pPr>
              <a:lnSpc>
                <a:spcPct val="85000"/>
              </a:lnSpc>
            </a:pPr>
            <a:r>
              <a:rPr lang="en-US" sz="1400" b="1" dirty="0">
                <a:latin typeface="Lucida Console" pitchFamily="49" charset="0"/>
              </a:rPr>
              <a:t>}</a:t>
            </a:r>
          </a:p>
          <a:p>
            <a:pPr>
              <a:lnSpc>
                <a:spcPct val="85000"/>
              </a:lnSpc>
            </a:pPr>
            <a:endParaRPr lang="en-US" sz="1400" b="1" dirty="0">
              <a:latin typeface="Lucida Console" pitchFamily="49" charset="0"/>
            </a:endParaRPr>
          </a:p>
          <a:p>
            <a:pPr>
              <a:lnSpc>
                <a:spcPct val="85000"/>
              </a:lnSpc>
            </a:pPr>
            <a:endParaRPr lang="en-US" sz="1400" b="1" dirty="0">
              <a:latin typeface="Lucida Console" pitchFamily="49" charset="0"/>
            </a:endParaRPr>
          </a:p>
          <a:p>
            <a:pPr>
              <a:lnSpc>
                <a:spcPct val="85000"/>
              </a:lnSpc>
            </a:pPr>
            <a:r>
              <a:rPr lang="en-US" sz="1400" b="1" dirty="0">
                <a:latin typeface="Lucida Console" pitchFamily="49" charset="0"/>
              </a:rPr>
              <a:t>public class Monster : </a:t>
            </a:r>
            <a:r>
              <a:rPr lang="en-US" sz="1400" b="1" dirty="0" err="1">
                <a:latin typeface="Lucida Console" pitchFamily="49" charset="0"/>
              </a:rPr>
              <a:t>GameObject</a:t>
            </a:r>
            <a:endParaRPr lang="en-US" sz="1400" b="1" dirty="0">
              <a:latin typeface="Lucida Console" pitchFamily="49" charset="0"/>
            </a:endParaRPr>
          </a:p>
          <a:p>
            <a:pPr>
              <a:lnSpc>
                <a:spcPct val="85000"/>
              </a:lnSpc>
            </a:pPr>
            <a:r>
              <a:rPr lang="en-US" sz="1400" b="1" dirty="0">
                <a:latin typeface="Lucida Console" pitchFamily="49" charset="0"/>
              </a:rPr>
              <a:t>{</a:t>
            </a:r>
          </a:p>
          <a:p>
            <a:pPr>
              <a:lnSpc>
                <a:spcPct val="85000"/>
              </a:lnSpc>
            </a:pPr>
            <a:r>
              <a:rPr lang="en-US" sz="1400" b="1" dirty="0">
                <a:latin typeface="Lucida Console" pitchFamily="49" charset="0"/>
              </a:rPr>
              <a:t>	// ... implementations of Draw() and Update() go here ...</a:t>
            </a:r>
          </a:p>
          <a:p>
            <a:pPr>
              <a:lnSpc>
                <a:spcPct val="85000"/>
              </a:lnSpc>
            </a:pPr>
            <a:r>
              <a:rPr lang="en-US" sz="1400" b="1" dirty="0">
                <a:latin typeface="Lucida Console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314319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B8F0F-11F1-4290-8E4D-CD5505B77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Slides cut from lecture but left as additional on your own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27DBA-FE7E-41BC-B1CB-32D5FDF71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920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57200" y="1447288"/>
            <a:ext cx="6324600" cy="54107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en-US" b="1" dirty="0">
                <a:latin typeface="Lucida Console" pitchFamily="49" charset="0"/>
              </a:rPr>
              <a:t>public class Car : Vehicle</a:t>
            </a:r>
          </a:p>
          <a:p>
            <a:pPr>
              <a:spcBef>
                <a:spcPct val="30000"/>
              </a:spcBef>
            </a:pPr>
            <a:r>
              <a:rPr lang="en-US" b="1" dirty="0">
                <a:latin typeface="Lucida Console" pitchFamily="49" charset="0"/>
              </a:rPr>
              <a:t>{</a:t>
            </a:r>
          </a:p>
          <a:p>
            <a:pPr>
              <a:spcBef>
                <a:spcPct val="30000"/>
              </a:spcBef>
            </a:pPr>
            <a:r>
              <a:rPr lang="en-US" b="1" dirty="0">
                <a:latin typeface="Lucida Console" pitchFamily="49" charset="0"/>
              </a:rPr>
              <a:t>  public </a:t>
            </a:r>
            <a:r>
              <a:rPr lang="en-US" b="1" dirty="0" err="1">
                <a:latin typeface="Lucida Console" pitchFamily="49" charset="0"/>
              </a:rPr>
              <a:t>enum</a:t>
            </a:r>
            <a:r>
              <a:rPr lang="en-US" b="1" dirty="0">
                <a:latin typeface="Lucida Console" pitchFamily="49" charset="0"/>
              </a:rPr>
              <a:t> Make { GM, Honda, BMW }</a:t>
            </a:r>
          </a:p>
          <a:p>
            <a:pPr>
              <a:spcBef>
                <a:spcPct val="30000"/>
              </a:spcBef>
            </a:pPr>
            <a:r>
              <a:rPr lang="en-US" b="1" dirty="0">
                <a:latin typeface="Lucida Console" pitchFamily="49" charset="0"/>
              </a:rPr>
              <a:t>  private Make </a:t>
            </a:r>
            <a:r>
              <a:rPr lang="en-US" b="1" dirty="0" err="1">
                <a:latin typeface="Lucida Console" pitchFamily="49" charset="0"/>
              </a:rPr>
              <a:t>make</a:t>
            </a:r>
            <a:r>
              <a:rPr lang="en-US" b="1" dirty="0">
                <a:latin typeface="Lucida Console" pitchFamily="49" charset="0"/>
              </a:rPr>
              <a:t>;</a:t>
            </a:r>
          </a:p>
          <a:p>
            <a:pPr>
              <a:spcBef>
                <a:spcPct val="30000"/>
              </a:spcBef>
            </a:pPr>
            <a:r>
              <a:rPr lang="en-US" b="1" dirty="0">
                <a:latin typeface="Lucida Console" pitchFamily="49" charset="0"/>
              </a:rPr>
              <a:t>  private string vid;</a:t>
            </a:r>
          </a:p>
          <a:p>
            <a:pPr>
              <a:spcBef>
                <a:spcPct val="30000"/>
              </a:spcBef>
            </a:pPr>
            <a:r>
              <a:rPr lang="en-US" b="1" dirty="0">
                <a:latin typeface="Lucida Console" pitchFamily="49" charset="0"/>
              </a:rPr>
              <a:t>  private Point location;</a:t>
            </a:r>
          </a:p>
          <a:p>
            <a:pPr>
              <a:spcBef>
                <a:spcPct val="30000"/>
              </a:spcBef>
            </a:pPr>
            <a:r>
              <a:rPr lang="en-US" b="1" dirty="0">
                <a:latin typeface="Lucida Console" pitchFamily="49" charset="0"/>
              </a:rPr>
              <a:t>  Car(Make </a:t>
            </a:r>
            <a:r>
              <a:rPr lang="en-US" b="1" dirty="0" err="1">
                <a:latin typeface="Lucida Console" pitchFamily="49" charset="0"/>
              </a:rPr>
              <a:t>make</a:t>
            </a:r>
            <a:r>
              <a:rPr lang="en-US" b="1" dirty="0">
                <a:latin typeface="Lucida Console" pitchFamily="49" charset="0"/>
              </a:rPr>
              <a:t>, string vid, Point </a:t>
            </a:r>
            <a:r>
              <a:rPr lang="en-US" b="1" dirty="0" err="1">
                <a:latin typeface="Lucida Console" pitchFamily="49" charset="0"/>
              </a:rPr>
              <a:t>loc</a:t>
            </a:r>
            <a:r>
              <a:rPr lang="en-US" b="1" dirty="0">
                <a:latin typeface="Lucida Console" pitchFamily="49" charset="0"/>
              </a:rPr>
              <a:t>)</a:t>
            </a:r>
          </a:p>
          <a:p>
            <a:pPr>
              <a:spcBef>
                <a:spcPct val="30000"/>
              </a:spcBef>
            </a:pPr>
            <a:r>
              <a:rPr lang="en-US" b="1" dirty="0">
                <a:latin typeface="Lucida Console" pitchFamily="49" charset="0"/>
              </a:rPr>
              <a:t>  { </a:t>
            </a:r>
          </a:p>
          <a:p>
            <a:pPr>
              <a:spcBef>
                <a:spcPct val="30000"/>
              </a:spcBef>
            </a:pPr>
            <a:r>
              <a:rPr lang="en-US" b="1" dirty="0">
                <a:latin typeface="Lucida Console" pitchFamily="49" charset="0"/>
              </a:rPr>
              <a:t>    </a:t>
            </a:r>
            <a:r>
              <a:rPr lang="en-US" b="1" dirty="0" err="1">
                <a:latin typeface="Lucida Console" pitchFamily="49" charset="0"/>
              </a:rPr>
              <a:t>this.make</a:t>
            </a:r>
            <a:r>
              <a:rPr lang="en-US" b="1" dirty="0">
                <a:latin typeface="Lucida Console" pitchFamily="49" charset="0"/>
              </a:rPr>
              <a:t> = make; </a:t>
            </a:r>
          </a:p>
          <a:p>
            <a:pPr>
              <a:spcBef>
                <a:spcPct val="30000"/>
              </a:spcBef>
            </a:pPr>
            <a:r>
              <a:rPr lang="en-US" b="1" dirty="0">
                <a:latin typeface="Lucida Console" pitchFamily="49" charset="0"/>
              </a:rPr>
              <a:t>    </a:t>
            </a:r>
            <a:r>
              <a:rPr lang="en-US" b="1" dirty="0" err="1">
                <a:latin typeface="Lucida Console" pitchFamily="49" charset="0"/>
              </a:rPr>
              <a:t>this.vid</a:t>
            </a:r>
            <a:r>
              <a:rPr lang="en-US" b="1" dirty="0">
                <a:latin typeface="Lucida Console" pitchFamily="49" charset="0"/>
              </a:rPr>
              <a:t> = vid;</a:t>
            </a:r>
          </a:p>
          <a:p>
            <a:pPr>
              <a:spcBef>
                <a:spcPct val="30000"/>
              </a:spcBef>
            </a:pPr>
            <a:r>
              <a:rPr lang="en-US" b="1" dirty="0">
                <a:latin typeface="Lucida Console" pitchFamily="49" charset="0"/>
              </a:rPr>
              <a:t>    </a:t>
            </a:r>
            <a:r>
              <a:rPr lang="en-US" b="1" dirty="0" err="1">
                <a:latin typeface="Lucida Console" pitchFamily="49" charset="0"/>
              </a:rPr>
              <a:t>this.location</a:t>
            </a:r>
            <a:r>
              <a:rPr lang="en-US" b="1" dirty="0">
                <a:latin typeface="Lucida Console" pitchFamily="49" charset="0"/>
              </a:rPr>
              <a:t> = </a:t>
            </a:r>
            <a:r>
              <a:rPr lang="en-US" b="1" dirty="0" err="1">
                <a:latin typeface="Lucida Console" pitchFamily="49" charset="0"/>
              </a:rPr>
              <a:t>loc</a:t>
            </a:r>
            <a:r>
              <a:rPr lang="en-US" b="1" dirty="0">
                <a:latin typeface="Lucida Console" pitchFamily="49" charset="0"/>
              </a:rPr>
              <a:t>; </a:t>
            </a:r>
          </a:p>
          <a:p>
            <a:pPr>
              <a:spcBef>
                <a:spcPct val="30000"/>
              </a:spcBef>
            </a:pPr>
            <a:r>
              <a:rPr lang="en-US" b="1" dirty="0">
                <a:latin typeface="Lucida Console" pitchFamily="49" charset="0"/>
              </a:rPr>
              <a:t>  }</a:t>
            </a:r>
          </a:p>
          <a:p>
            <a:pPr>
              <a:spcBef>
                <a:spcPct val="30000"/>
              </a:spcBef>
            </a:pPr>
            <a:r>
              <a:rPr lang="en-US" b="1" dirty="0">
                <a:latin typeface="Lucida Console" pitchFamily="49" charset="0"/>
              </a:rPr>
              <a:t>  public void Drive() </a:t>
            </a:r>
          </a:p>
          <a:p>
            <a:pPr>
              <a:spcBef>
                <a:spcPct val="30000"/>
              </a:spcBef>
            </a:pPr>
            <a:r>
              <a:rPr lang="en-US" b="1" dirty="0">
                <a:latin typeface="Lucida Console" pitchFamily="49" charset="0"/>
              </a:rPr>
              <a:t>  { </a:t>
            </a:r>
            <a:r>
              <a:rPr lang="en-US" b="1" dirty="0" err="1">
                <a:latin typeface="Lucida Console" pitchFamily="49" charset="0"/>
              </a:rPr>
              <a:t>Console.WriteLine</a:t>
            </a:r>
            <a:r>
              <a:rPr lang="en-US" b="1" dirty="0">
                <a:latin typeface="Lucida Console" pitchFamily="49" charset="0"/>
              </a:rPr>
              <a:t>(“vroom”); }</a:t>
            </a:r>
          </a:p>
          <a:p>
            <a:pPr>
              <a:spcBef>
                <a:spcPct val="30000"/>
              </a:spcBef>
            </a:pPr>
            <a:r>
              <a:rPr lang="en-US" b="1" dirty="0">
                <a:latin typeface="Lucida Console" pitchFamily="49" charset="0"/>
              </a:rPr>
              <a:t>}</a:t>
            </a:r>
          </a:p>
        </p:txBody>
      </p:sp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4343400" y="4186237"/>
            <a:ext cx="4343400" cy="145256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US" b="1" dirty="0">
                <a:latin typeface="Lucida Console" pitchFamily="49" charset="0"/>
              </a:rPr>
              <a:t>Car c =</a:t>
            </a:r>
          </a:p>
          <a:p>
            <a:pPr>
              <a:lnSpc>
                <a:spcPct val="85000"/>
              </a:lnSpc>
            </a:pPr>
            <a:r>
              <a:rPr lang="en-US" b="1" dirty="0">
                <a:latin typeface="Lucida Console" pitchFamily="49" charset="0"/>
              </a:rPr>
              <a:t>  new Car(</a:t>
            </a:r>
            <a:r>
              <a:rPr lang="en-US" b="1" dirty="0" err="1">
                <a:latin typeface="Lucida Console" pitchFamily="49" charset="0"/>
              </a:rPr>
              <a:t>Car.Make.BMW</a:t>
            </a:r>
            <a:r>
              <a:rPr lang="en-US" b="1" dirty="0">
                <a:latin typeface="Lucida Console" pitchFamily="49" charset="0"/>
              </a:rPr>
              <a:t>,</a:t>
            </a:r>
          </a:p>
          <a:p>
            <a:pPr>
              <a:lnSpc>
                <a:spcPct val="85000"/>
              </a:lnSpc>
            </a:pPr>
            <a:r>
              <a:rPr lang="en-US" b="1" dirty="0">
                <a:latin typeface="Lucida Console" pitchFamily="49" charset="0"/>
              </a:rPr>
              <a:t>          “JF3559QT98”, </a:t>
            </a:r>
            <a:br>
              <a:rPr lang="en-US" b="1" dirty="0">
                <a:latin typeface="Lucida Console" pitchFamily="49" charset="0"/>
              </a:rPr>
            </a:br>
            <a:r>
              <a:rPr lang="en-US" b="1" dirty="0">
                <a:latin typeface="Lucida Console" pitchFamily="49" charset="0"/>
              </a:rPr>
              <a:t>          new Point(3,7));</a:t>
            </a:r>
          </a:p>
          <a:p>
            <a:pPr>
              <a:lnSpc>
                <a:spcPct val="85000"/>
              </a:lnSpc>
            </a:pPr>
            <a:r>
              <a:rPr lang="en-US" b="1" dirty="0" err="1">
                <a:latin typeface="Lucida Console" pitchFamily="49" charset="0"/>
              </a:rPr>
              <a:t>c.Drive</a:t>
            </a:r>
            <a:r>
              <a:rPr lang="en-US" b="1" dirty="0">
                <a:latin typeface="Lucida Console" pitchFamily="49" charset="0"/>
              </a:rPr>
              <a:t>();</a:t>
            </a:r>
          </a:p>
        </p:txBody>
      </p:sp>
      <p:sp>
        <p:nvSpPr>
          <p:cNvPr id="21508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0428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Class syntax example</a:t>
            </a:r>
          </a:p>
        </p:txBody>
      </p:sp>
    </p:spTree>
    <p:extLst>
      <p:ext uri="{BB962C8B-B14F-4D97-AF65-F5344CB8AC3E}">
        <p14:creationId xmlns:p14="http://schemas.microsoft.com/office/powerpoint/2010/main" val="22160914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8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8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allAtOnce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0479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Conversion operators</a:t>
            </a:r>
          </a:p>
        </p:txBody>
      </p:sp>
      <p:sp>
        <p:nvSpPr>
          <p:cNvPr id="64514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Can also specify user-defined explicit and implicit conversions</a:t>
            </a:r>
          </a:p>
        </p:txBody>
      </p:sp>
      <p:sp>
        <p:nvSpPr>
          <p:cNvPr id="64515" name="Text Box 2"/>
          <p:cNvSpPr txBox="1">
            <a:spLocks noChangeArrowheads="1"/>
          </p:cNvSpPr>
          <p:nvPr/>
        </p:nvSpPr>
        <p:spPr bwMode="auto">
          <a:xfrm>
            <a:off x="609600" y="2438400"/>
            <a:ext cx="7467600" cy="360098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dirty="0">
                <a:latin typeface="Lucida Console" pitchFamily="49" charset="0"/>
              </a:rPr>
              <a:t>public class Note</a:t>
            </a:r>
          </a:p>
          <a:p>
            <a:r>
              <a:rPr lang="en-US" b="1" dirty="0">
                <a:latin typeface="Lucida Console" pitchFamily="49" charset="0"/>
              </a:rPr>
              <a:t> {</a:t>
            </a:r>
          </a:p>
          <a:p>
            <a:r>
              <a:rPr lang="en-US" b="1" dirty="0">
                <a:latin typeface="Lucida Console" pitchFamily="49" charset="0"/>
              </a:rPr>
              <a:t>  private </a:t>
            </a:r>
            <a:r>
              <a:rPr lang="en-US" b="1" dirty="0" err="1">
                <a:latin typeface="Lucida Console" pitchFamily="49" charset="0"/>
              </a:rPr>
              <a:t>int</a:t>
            </a:r>
            <a:r>
              <a:rPr lang="en-US" b="1" dirty="0">
                <a:latin typeface="Lucida Console" pitchFamily="49" charset="0"/>
              </a:rPr>
              <a:t> value;</a:t>
            </a:r>
          </a:p>
          <a:p>
            <a:r>
              <a:rPr lang="en-US" b="1" dirty="0">
                <a:latin typeface="Lucida Console" pitchFamily="49" charset="0"/>
              </a:rPr>
              <a:t>  // Convert to hertz – no loss of precision</a:t>
            </a:r>
          </a:p>
          <a:p>
            <a:r>
              <a:rPr lang="en-US" b="1" dirty="0">
                <a:latin typeface="Lucida Console" pitchFamily="49" charset="0"/>
              </a:rPr>
              <a:t>  public static implicit operator double(Note x) {</a:t>
            </a:r>
          </a:p>
          <a:p>
            <a:r>
              <a:rPr lang="en-US" b="1" dirty="0">
                <a:latin typeface="Lucida Console" pitchFamily="49" charset="0"/>
              </a:rPr>
              <a:t>    return ...;</a:t>
            </a:r>
          </a:p>
          <a:p>
            <a:r>
              <a:rPr lang="en-US" b="1" dirty="0">
                <a:latin typeface="Lucida Console" pitchFamily="49" charset="0"/>
              </a:rPr>
              <a:t>  }</a:t>
            </a:r>
          </a:p>
          <a:p>
            <a:r>
              <a:rPr lang="en-US" b="1" dirty="0">
                <a:latin typeface="Lucida Console" pitchFamily="49" charset="0"/>
              </a:rPr>
              <a:t>  // Convert to nearest note</a:t>
            </a:r>
          </a:p>
          <a:p>
            <a:r>
              <a:rPr lang="en-US" b="1" dirty="0">
                <a:latin typeface="Lucida Console" pitchFamily="49" charset="0"/>
              </a:rPr>
              <a:t>  public static explicit operator Note(double x) {</a:t>
            </a:r>
          </a:p>
          <a:p>
            <a:r>
              <a:rPr lang="en-US" b="1" dirty="0">
                <a:latin typeface="Lucida Console" pitchFamily="49" charset="0"/>
              </a:rPr>
              <a:t>    return ...;</a:t>
            </a:r>
          </a:p>
          <a:p>
            <a:r>
              <a:rPr lang="en-US" b="1" dirty="0">
                <a:latin typeface="Lucida Console" pitchFamily="49" charset="0"/>
              </a:rPr>
              <a:t>  }</a:t>
            </a:r>
          </a:p>
          <a:p>
            <a:r>
              <a:rPr lang="en-US" b="1" dirty="0">
                <a:latin typeface="Lucida Console" pitchFamily="49" charset="0"/>
              </a:rPr>
              <a:t>}</a:t>
            </a:r>
          </a:p>
        </p:txBody>
      </p:sp>
      <p:sp>
        <p:nvSpPr>
          <p:cNvPr id="64516" name="Text Box 3"/>
          <p:cNvSpPr txBox="1">
            <a:spLocks noChangeArrowheads="1"/>
          </p:cNvSpPr>
          <p:nvPr/>
        </p:nvSpPr>
        <p:spPr bwMode="auto">
          <a:xfrm>
            <a:off x="3886200" y="5138738"/>
            <a:ext cx="3886200" cy="8350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>
                <a:latin typeface="Lucida Console" pitchFamily="49" charset="0"/>
              </a:rPr>
              <a:t>Note n = (Note)442.578;</a:t>
            </a:r>
          </a:p>
          <a:p>
            <a:r>
              <a:rPr lang="en-US" b="1">
                <a:latin typeface="Lucida Console" pitchFamily="49" charset="0"/>
              </a:rPr>
              <a:t>double d = n;</a:t>
            </a:r>
          </a:p>
        </p:txBody>
      </p:sp>
    </p:spTree>
    <p:extLst>
      <p:ext uri="{BB962C8B-B14F-4D97-AF65-F5344CB8AC3E}">
        <p14:creationId xmlns:p14="http://schemas.microsoft.com/office/powerpoint/2010/main" val="51450247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C# language features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Namespaces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Classes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/>
              <a:t>Fields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b="1" u="sng" dirty="0"/>
              <a:t>Properties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/>
              <a:t>Methods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/>
              <a:t>Events</a:t>
            </a:r>
          </a:p>
          <a:p>
            <a:pPr>
              <a:lnSpc>
                <a:spcPct val="80000"/>
              </a:lnSpc>
            </a:pPr>
            <a:r>
              <a:rPr lang="en-US" sz="2600" dirty="0" err="1"/>
              <a:t>Structs</a:t>
            </a:r>
            <a:endParaRPr lang="en-US" sz="2600" dirty="0"/>
          </a:p>
          <a:p>
            <a:pPr>
              <a:lnSpc>
                <a:spcPct val="80000"/>
              </a:lnSpc>
            </a:pPr>
            <a:r>
              <a:rPr lang="en-US" sz="2600" dirty="0" err="1"/>
              <a:t>Enums</a:t>
            </a:r>
            <a:endParaRPr lang="en-US" sz="2600" dirty="0"/>
          </a:p>
          <a:p>
            <a:pPr eaLnBrk="1" hangingPunct="1">
              <a:lnSpc>
                <a:spcPct val="80000"/>
              </a:lnSpc>
            </a:pPr>
            <a:r>
              <a:rPr lang="en-US" sz="2400" b="1" u="sng" dirty="0"/>
              <a:t>Interfaces</a:t>
            </a:r>
            <a:r>
              <a:rPr lang="en-US" sz="2400" dirty="0"/>
              <a:t> (contracts)</a:t>
            </a:r>
            <a:endParaRPr lang="en-US" sz="2400" b="1" dirty="0"/>
          </a:p>
          <a:p>
            <a:pPr lvl="1" eaLnBrk="1" hangingPunct="1">
              <a:lnSpc>
                <a:spcPct val="80000"/>
              </a:lnSpc>
            </a:pPr>
            <a:r>
              <a:rPr lang="en-US" sz="2200" dirty="0"/>
              <a:t>Methods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/>
              <a:t>Properties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/>
              <a:t>Events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Control Statements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if, else, while, for, switch, </a:t>
            </a:r>
            <a:r>
              <a:rPr lang="en-US" sz="2200" dirty="0" err="1"/>
              <a:t>foreach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66854708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</a:t>
            </a:r>
            <a:r>
              <a:rPr lang="en-US" i="1"/>
              <a:t>is</a:t>
            </a:r>
            <a:r>
              <a:rPr lang="en-US"/>
              <a:t> Operator</a:t>
            </a:r>
          </a:p>
        </p:txBody>
      </p:sp>
      <p:sp>
        <p:nvSpPr>
          <p:cNvPr id="655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The </a:t>
            </a:r>
            <a:r>
              <a:rPr lang="en-US">
                <a:solidFill>
                  <a:schemeClr val="folHlink"/>
                </a:solidFill>
              </a:rPr>
              <a:t>is</a:t>
            </a:r>
            <a:r>
              <a:rPr lang="en-US"/>
              <a:t> operator is used to dynamically test if the run-time type of an object is compatible with a given type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1295400" y="3476625"/>
            <a:ext cx="6858000" cy="163121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 dirty="0">
                <a:latin typeface="Lucida Console" pitchFamily="49" charset="0"/>
              </a:rPr>
              <a:t>private static void DoSomething(object o)</a:t>
            </a:r>
          </a:p>
          <a:p>
            <a:r>
              <a:rPr lang="en-US" sz="2000" b="1" dirty="0">
                <a:latin typeface="Lucida Console" pitchFamily="49" charset="0"/>
              </a:rPr>
              <a:t>{</a:t>
            </a:r>
          </a:p>
          <a:p>
            <a:r>
              <a:rPr lang="en-US" sz="2000" b="1" dirty="0">
                <a:latin typeface="Lucida Console" pitchFamily="49" charset="0"/>
              </a:rPr>
              <a:t>  if (o is Car) </a:t>
            </a:r>
          </a:p>
          <a:p>
            <a:r>
              <a:rPr lang="en-US" sz="2000" b="1" dirty="0">
                <a:latin typeface="Lucida Console" pitchFamily="49" charset="0"/>
              </a:rPr>
              <a:t>    ((Car)o).Drive();</a:t>
            </a:r>
          </a:p>
          <a:p>
            <a:r>
              <a:rPr lang="en-US" sz="2000" b="1" dirty="0">
                <a:latin typeface="Lucida Console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758211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</a:t>
            </a:r>
            <a:r>
              <a:rPr lang="en-US" i="1"/>
              <a:t>as</a:t>
            </a:r>
            <a:r>
              <a:rPr lang="en-US"/>
              <a:t> Operator</a:t>
            </a:r>
          </a:p>
        </p:txBody>
      </p:sp>
      <p:sp>
        <p:nvSpPr>
          <p:cNvPr id="6656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The </a:t>
            </a:r>
            <a:r>
              <a:rPr lang="en-US">
                <a:solidFill>
                  <a:schemeClr val="folHlink"/>
                </a:solidFill>
              </a:rPr>
              <a:t>as</a:t>
            </a:r>
            <a:r>
              <a:rPr lang="en-US"/>
              <a:t> operator tries to convert a variable to a specified type; if no such conversion is possible the result is null</a:t>
            </a:r>
          </a:p>
          <a:p>
            <a:pPr eaLnBrk="1" hangingPunct="1"/>
            <a:r>
              <a:rPr lang="en-US"/>
              <a:t>More efficient than using </a:t>
            </a:r>
            <a:r>
              <a:rPr lang="en-US">
                <a:latin typeface="Lucida Console" pitchFamily="49" charset="0"/>
              </a:rPr>
              <a:t>is</a:t>
            </a:r>
            <a:r>
              <a:rPr lang="en-US"/>
              <a:t> operator</a:t>
            </a:r>
          </a:p>
          <a:p>
            <a:pPr lvl="1" eaLnBrk="1" hangingPunct="1"/>
            <a:r>
              <a:rPr lang="en-US"/>
              <a:t>Can test and convert in one operation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295400" y="3505200"/>
            <a:ext cx="6781800" cy="163121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 dirty="0">
                <a:latin typeface="Lucida Console" pitchFamily="49" charset="0"/>
              </a:rPr>
              <a:t>private static void DoSomething(object o) </a:t>
            </a:r>
          </a:p>
          <a:p>
            <a:r>
              <a:rPr lang="en-US" sz="2000" b="1" dirty="0">
                <a:latin typeface="Lucida Console" pitchFamily="49" charset="0"/>
              </a:rPr>
              <a:t>{</a:t>
            </a:r>
          </a:p>
          <a:p>
            <a:r>
              <a:rPr lang="en-US" sz="2000" b="1" dirty="0">
                <a:latin typeface="Lucida Console" pitchFamily="49" charset="0"/>
              </a:rPr>
              <a:t>  Car c = o as Car;</a:t>
            </a:r>
          </a:p>
          <a:p>
            <a:r>
              <a:rPr lang="en-US" sz="2000" b="1" dirty="0">
                <a:latin typeface="Lucida Console" pitchFamily="49" charset="0"/>
              </a:rPr>
              <a:t>  if (c != null) </a:t>
            </a:r>
            <a:r>
              <a:rPr lang="en-US" sz="2000" b="1" dirty="0" err="1">
                <a:latin typeface="Lucida Console" pitchFamily="49" charset="0"/>
              </a:rPr>
              <a:t>c.Drive</a:t>
            </a:r>
            <a:r>
              <a:rPr lang="en-US" sz="2000" b="1" dirty="0">
                <a:latin typeface="Lucida Console" pitchFamily="49" charset="0"/>
              </a:rPr>
              <a:t>();</a:t>
            </a:r>
          </a:p>
          <a:p>
            <a:r>
              <a:rPr lang="en-US" sz="2000" b="1" dirty="0">
                <a:latin typeface="Lucida Console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46368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C# and Java similarities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/>
              <a:t>All classes are objects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Compare </a:t>
            </a:r>
            <a:r>
              <a:rPr lang="en-US" dirty="0" err="1"/>
              <a:t>System.Object</a:t>
            </a:r>
            <a:r>
              <a:rPr lang="en-US" dirty="0"/>
              <a:t> to </a:t>
            </a:r>
            <a:r>
              <a:rPr lang="en-US" dirty="0" err="1"/>
              <a:t>java.lang.Object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Similar compilation and runtime to Java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Compare Java Virtual Machine to Common Language Runtime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Heap-based allocation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Use “new” keyword to instantiate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Automatic garbage collection</a:t>
            </a:r>
          </a:p>
        </p:txBody>
      </p:sp>
    </p:spTree>
    <p:extLst>
      <p:ext uri="{BB962C8B-B14F-4D97-AF65-F5344CB8AC3E}">
        <p14:creationId xmlns:p14="http://schemas.microsoft.com/office/powerpoint/2010/main" val="2945464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to C#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Java for C# developers</a:t>
            </a:r>
            <a:r>
              <a:rPr lang="en-US" dirty="0"/>
              <a:t> – fairly brief syntax and terminology differences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The C# Programming Language for Java Developers</a:t>
            </a:r>
            <a:r>
              <a:rPr lang="en-US" dirty="0"/>
              <a:t> – documentation of language differences organized by programming constructs</a:t>
            </a:r>
          </a:p>
          <a:p>
            <a:endParaRPr lang="en-US" dirty="0"/>
          </a:p>
          <a:p>
            <a:r>
              <a:rPr lang="en-US" dirty="0">
                <a:hlinkClick r:id="rId4"/>
              </a:rPr>
              <a:t>Additional Suggestions from </a:t>
            </a:r>
            <a:r>
              <a:rPr lang="en-US" dirty="0" err="1">
                <a:hlinkClick r:id="rId4"/>
              </a:rPr>
              <a:t>StackOverflow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799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vs.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874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Classes vs.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18435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/>
              <a:t>Both are user-defined types</a:t>
            </a:r>
          </a:p>
          <a:p>
            <a:pPr eaLnBrk="1" hangingPunct="1"/>
            <a:r>
              <a:rPr lang="en-US" sz="2800"/>
              <a:t>Both can implement multiple interfaces</a:t>
            </a:r>
          </a:p>
          <a:p>
            <a:pPr eaLnBrk="1" hangingPunct="1"/>
            <a:r>
              <a:rPr lang="en-US" sz="2800"/>
              <a:t>Both can contain</a:t>
            </a:r>
          </a:p>
          <a:p>
            <a:pPr lvl="1" eaLnBrk="1" hangingPunct="1"/>
            <a:r>
              <a:rPr lang="en-US" sz="2400"/>
              <a:t>Data </a:t>
            </a:r>
          </a:p>
          <a:p>
            <a:pPr lvl="2" eaLnBrk="1" hangingPunct="1"/>
            <a:r>
              <a:rPr lang="en-US" sz="2000"/>
              <a:t>Fields, constants, events, arrays</a:t>
            </a:r>
          </a:p>
          <a:p>
            <a:pPr lvl="1" eaLnBrk="1" hangingPunct="1"/>
            <a:r>
              <a:rPr lang="en-US" sz="2400"/>
              <a:t>Functions </a:t>
            </a:r>
          </a:p>
          <a:p>
            <a:pPr lvl="2" eaLnBrk="1" hangingPunct="1"/>
            <a:r>
              <a:rPr lang="en-US" sz="2000"/>
              <a:t>Methods, properties, indexers, operators, constructors</a:t>
            </a:r>
          </a:p>
          <a:p>
            <a:pPr lvl="1" eaLnBrk="1" hangingPunct="1"/>
            <a:r>
              <a:rPr lang="en-US" sz="2400"/>
              <a:t>Type definitions</a:t>
            </a:r>
          </a:p>
          <a:p>
            <a:pPr lvl="2" eaLnBrk="1" hangingPunct="1"/>
            <a:r>
              <a:rPr lang="en-US" sz="2000"/>
              <a:t>Classes, structs, enums, interfaces, delegates</a:t>
            </a:r>
          </a:p>
        </p:txBody>
      </p:sp>
    </p:spTree>
    <p:extLst>
      <p:ext uri="{BB962C8B-B14F-4D97-AF65-F5344CB8AC3E}">
        <p14:creationId xmlns:p14="http://schemas.microsoft.com/office/powerpoint/2010/main" val="333575200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8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Classes vs. structs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60988" y="1828801"/>
            <a:ext cx="3145080" cy="693135"/>
          </a:xfrm>
        </p:spPr>
        <p:txBody>
          <a:bodyPr/>
          <a:lstStyle/>
          <a:p>
            <a:r>
              <a:rPr lang="en-US" dirty="0"/>
              <a:t>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31638" y="2521936"/>
            <a:ext cx="3367045" cy="2906179"/>
          </a:xfrm>
        </p:spPr>
        <p:txBody>
          <a:bodyPr/>
          <a:lstStyle/>
          <a:p>
            <a:r>
              <a:rPr lang="en-US" b="1" u="sng" dirty="0"/>
              <a:t>Reference type</a:t>
            </a:r>
          </a:p>
          <a:p>
            <a:endParaRPr lang="en-US" dirty="0"/>
          </a:p>
          <a:p>
            <a:r>
              <a:rPr lang="en-US" dirty="0"/>
              <a:t>Original instance of the object can be modified during execution of method  bodies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282646" y="1828800"/>
            <a:ext cx="3145527" cy="692076"/>
          </a:xfrm>
        </p:spPr>
        <p:txBody>
          <a:bodyPr/>
          <a:lstStyle/>
          <a:p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061129" y="2521936"/>
            <a:ext cx="3367044" cy="2906179"/>
          </a:xfrm>
        </p:spPr>
        <p:txBody>
          <a:bodyPr>
            <a:noAutofit/>
          </a:bodyPr>
          <a:lstStyle/>
          <a:p>
            <a:r>
              <a:rPr lang="en-US" b="1" u="sng" dirty="0"/>
              <a:t>Value type</a:t>
            </a:r>
          </a:p>
          <a:p>
            <a:endParaRPr lang="en-US" b="1" u="sng" dirty="0"/>
          </a:p>
          <a:p>
            <a:r>
              <a:rPr lang="en-US" dirty="0"/>
              <a:t>A copy of the object is made and operated on inside method bodies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" y="5371067"/>
            <a:ext cx="8307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Many types in XNA and </a:t>
            </a:r>
            <a:r>
              <a:rPr lang="en-US" dirty="0" err="1"/>
              <a:t>MonoGame</a:t>
            </a:r>
            <a:r>
              <a:rPr lang="en-US" dirty="0"/>
              <a:t> are defined as structs (ex: Vector2 and Rectangle)</a:t>
            </a:r>
          </a:p>
          <a:p>
            <a:r>
              <a:rPr lang="en-US" dirty="0"/>
              <a:t>Can pass </a:t>
            </a:r>
            <a:r>
              <a:rPr lang="en-US" dirty="0" err="1"/>
              <a:t>structs</a:t>
            </a:r>
            <a:r>
              <a:rPr lang="en-US" dirty="0"/>
              <a:t> as reference type using ‘ref’ keyword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79801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4542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537</TotalTime>
  <Words>1765</Words>
  <Application>Microsoft Office PowerPoint</Application>
  <PresentationFormat>On-screen Show (4:3)</PresentationFormat>
  <Paragraphs>335</Paragraphs>
  <Slides>31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Lucida Console</vt:lpstr>
      <vt:lpstr>Wingdings 2</vt:lpstr>
      <vt:lpstr>HDOfficeLightV0</vt:lpstr>
      <vt:lpstr>Retrospect</vt:lpstr>
      <vt:lpstr>Notes on C#</vt:lpstr>
      <vt:lpstr>Why C#?</vt:lpstr>
      <vt:lpstr>C# language features</vt:lpstr>
      <vt:lpstr>C# and Java similarities</vt:lpstr>
      <vt:lpstr>Java to C# resources</vt:lpstr>
      <vt:lpstr>Classes vs. Structs</vt:lpstr>
      <vt:lpstr>Classes vs. structs</vt:lpstr>
      <vt:lpstr>Classes vs. structs</vt:lpstr>
      <vt:lpstr>Interfaces</vt:lpstr>
      <vt:lpstr>Interfaces</vt:lpstr>
      <vt:lpstr>Interfaces</vt:lpstr>
      <vt:lpstr>Interface example</vt:lpstr>
      <vt:lpstr>Object and interface design</vt:lpstr>
      <vt:lpstr>Abstract Classes</vt:lpstr>
      <vt:lpstr>Abstract class</vt:lpstr>
      <vt:lpstr>Abstract class example</vt:lpstr>
      <vt:lpstr>Class internals</vt:lpstr>
      <vt:lpstr>this</vt:lpstr>
      <vt:lpstr>base</vt:lpstr>
      <vt:lpstr>Fields</vt:lpstr>
      <vt:lpstr>Field examples  static and instance</vt:lpstr>
      <vt:lpstr>Properties</vt:lpstr>
      <vt:lpstr>Properties – syntax examples</vt:lpstr>
      <vt:lpstr>Modifiers</vt:lpstr>
      <vt:lpstr>Access modifier error example</vt:lpstr>
      <vt:lpstr>Slides cut from lecture but left as additional on your own examples</vt:lpstr>
      <vt:lpstr>Class syntax example</vt:lpstr>
      <vt:lpstr>Conversion</vt:lpstr>
      <vt:lpstr>Conversion operators</vt:lpstr>
      <vt:lpstr>The is Operator</vt:lpstr>
      <vt:lpstr>The as Operator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boggus, matthew joseph</dc:creator>
  <cp:lastModifiedBy>Boggus, Matt</cp:lastModifiedBy>
  <cp:revision>89</cp:revision>
  <dcterms:created xsi:type="dcterms:W3CDTF">2006-08-16T00:00:00Z</dcterms:created>
  <dcterms:modified xsi:type="dcterms:W3CDTF">2021-08-26T19:41:06Z</dcterms:modified>
</cp:coreProperties>
</file>